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Open Sans" panose="020B0606030504020204" pitchFamily="34" charset="0"/>
      <p:regular r:id="rId17"/>
    </p:embeddedFont>
    <p:embeddedFont>
      <p:font typeface="Open Sans Bold" panose="020B0806030504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canva.com/design/DAGlwlzaRpI/uCXmBYyz0IvrIxYzHO5O2Q/view?utm_content=DAGlwlzaRpI&amp;utm_campaign=designshare&amp;utm_medium=link2&amp;utm_source=uniquelinks&amp;utlId=h56c3e11e43" TargetMode="Externa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C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690851" y="6696391"/>
            <a:ext cx="4597149" cy="3568788"/>
          </a:xfrm>
          <a:custGeom>
            <a:avLst/>
            <a:gdLst/>
            <a:ahLst/>
            <a:cxnLst/>
            <a:rect l="l" t="t" r="r" b="b"/>
            <a:pathLst>
              <a:path w="4597149" h="3568788">
                <a:moveTo>
                  <a:pt x="0" y="0"/>
                </a:moveTo>
                <a:lnTo>
                  <a:pt x="4597149" y="0"/>
                </a:lnTo>
                <a:lnTo>
                  <a:pt x="4597149" y="3568788"/>
                </a:lnTo>
                <a:lnTo>
                  <a:pt x="0" y="35687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57484" b="-34397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rot="5400000">
            <a:off x="184338" y="6169856"/>
            <a:ext cx="3905469" cy="4621857"/>
          </a:xfrm>
          <a:custGeom>
            <a:avLst/>
            <a:gdLst/>
            <a:ahLst/>
            <a:cxnLst/>
            <a:rect l="l" t="t" r="r" b="b"/>
            <a:pathLst>
              <a:path w="3905469" h="4621857">
                <a:moveTo>
                  <a:pt x="0" y="0"/>
                </a:moveTo>
                <a:lnTo>
                  <a:pt x="3905469" y="0"/>
                </a:lnTo>
                <a:lnTo>
                  <a:pt x="3905469" y="4621857"/>
                </a:lnTo>
                <a:lnTo>
                  <a:pt x="0" y="46218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3547682" y="6336798"/>
            <a:ext cx="2390316" cy="3760040"/>
          </a:xfrm>
          <a:custGeom>
            <a:avLst/>
            <a:gdLst/>
            <a:ahLst/>
            <a:cxnLst/>
            <a:rect l="l" t="t" r="r" b="b"/>
            <a:pathLst>
              <a:path w="2390316" h="3760040">
                <a:moveTo>
                  <a:pt x="0" y="0"/>
                </a:moveTo>
                <a:lnTo>
                  <a:pt x="2390316" y="0"/>
                </a:lnTo>
                <a:lnTo>
                  <a:pt x="2390316" y="3760040"/>
                </a:lnTo>
                <a:lnTo>
                  <a:pt x="0" y="37600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647" r="-5647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15616207" y="1028700"/>
            <a:ext cx="1306937" cy="1230058"/>
          </a:xfrm>
          <a:custGeom>
            <a:avLst/>
            <a:gdLst/>
            <a:ahLst/>
            <a:cxnLst/>
            <a:rect l="l" t="t" r="r" b="b"/>
            <a:pathLst>
              <a:path w="1306937" h="1230058">
                <a:moveTo>
                  <a:pt x="0" y="0"/>
                </a:moveTo>
                <a:lnTo>
                  <a:pt x="1306936" y="0"/>
                </a:lnTo>
                <a:lnTo>
                  <a:pt x="1306936" y="1230058"/>
                </a:lnTo>
                <a:lnTo>
                  <a:pt x="0" y="12300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623697" y="1222727"/>
            <a:ext cx="15202329" cy="609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1"/>
              </a:lnSpc>
            </a:pPr>
            <a:r>
              <a:rPr lang="en-US" sz="1993" b="1">
                <a:solidFill>
                  <a:srgbClr val="0101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IV JORNADAS: FORMACIÓN PLAN DIRECTOR PARA LA CONVIVENCIA Y MEJORA DE LA SEGURIDAD ESCOLAR EN LOS CENTROS EDUCATIVOS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914216" y="9065708"/>
            <a:ext cx="7823618" cy="347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9"/>
              </a:lnSpc>
              <a:spcBef>
                <a:spcPct val="0"/>
              </a:spcBef>
            </a:pPr>
            <a:r>
              <a:rPr lang="en-US" sz="2085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Pazo de Mariñán (A Coruña)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116573" y="7571958"/>
            <a:ext cx="10178040" cy="1289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7"/>
              </a:lnSpc>
            </a:pPr>
            <a:r>
              <a:rPr lang="en-US" sz="2393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ASOCIACIÓN PARA LA INVESTIGACIÓN Y LA FORMACIÓN EN INTERVENCIÓN FAMILIAR POSITIVA</a:t>
            </a:r>
          </a:p>
          <a:p>
            <a:pPr algn="ctr">
              <a:lnSpc>
                <a:spcPts val="4455"/>
              </a:lnSpc>
            </a:pPr>
            <a:endParaRPr lang="en-US" sz="2393" b="1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364857" y="2871984"/>
            <a:ext cx="15558287" cy="3464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41"/>
              </a:lnSpc>
              <a:spcBef>
                <a:spcPct val="0"/>
              </a:spcBef>
            </a:pPr>
            <a:r>
              <a:rPr lang="en-US" sz="6700">
                <a:solidFill>
                  <a:srgbClr val="E43F3F"/>
                </a:solidFill>
                <a:latin typeface="Open Sans"/>
                <a:ea typeface="Open Sans"/>
                <a:cs typeface="Open Sans"/>
                <a:sym typeface="Open Sans"/>
              </a:rPr>
              <a:t>Prevención de la violencia y el odio en los centros y sus entornos:</a:t>
            </a:r>
          </a:p>
          <a:p>
            <a:pPr algn="ctr">
              <a:lnSpc>
                <a:spcPts val="5535"/>
              </a:lnSpc>
              <a:spcBef>
                <a:spcPct val="0"/>
              </a:spcBef>
            </a:pPr>
            <a:r>
              <a:rPr lang="en-US" sz="4500" b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Ayuda para actuar con la familia. Fomento desde las personas formadoras de la parentalidad positiva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3225816"/>
            <a:ext cx="7174172" cy="6032484"/>
          </a:xfrm>
          <a:custGeom>
            <a:avLst/>
            <a:gdLst/>
            <a:ahLst/>
            <a:cxnLst/>
            <a:rect l="l" t="t" r="r" b="b"/>
            <a:pathLst>
              <a:path w="7174172" h="6032484">
                <a:moveTo>
                  <a:pt x="0" y="0"/>
                </a:moveTo>
                <a:lnTo>
                  <a:pt x="7174172" y="0"/>
                </a:lnTo>
                <a:lnTo>
                  <a:pt x="7174172" y="6032484"/>
                </a:lnTo>
                <a:lnTo>
                  <a:pt x="0" y="60324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2304" b="-35782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8629638" y="1392131"/>
            <a:ext cx="8949981" cy="779044"/>
            <a:chOff x="0" y="0"/>
            <a:chExt cx="3791961" cy="33006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91960" cy="330068"/>
            </a:xfrm>
            <a:custGeom>
              <a:avLst/>
              <a:gdLst/>
              <a:ahLst/>
              <a:cxnLst/>
              <a:rect l="l" t="t" r="r" b="b"/>
              <a:pathLst>
                <a:path w="3791960" h="330068">
                  <a:moveTo>
                    <a:pt x="86502" y="0"/>
                  </a:moveTo>
                  <a:lnTo>
                    <a:pt x="3705458" y="0"/>
                  </a:lnTo>
                  <a:cubicBezTo>
                    <a:pt x="3728400" y="0"/>
                    <a:pt x="3750402" y="9114"/>
                    <a:pt x="3766624" y="25336"/>
                  </a:cubicBezTo>
                  <a:cubicBezTo>
                    <a:pt x="3782847" y="41558"/>
                    <a:pt x="3791960" y="63560"/>
                    <a:pt x="3791960" y="86502"/>
                  </a:cubicBezTo>
                  <a:lnTo>
                    <a:pt x="3791960" y="243566"/>
                  </a:lnTo>
                  <a:cubicBezTo>
                    <a:pt x="3791960" y="291340"/>
                    <a:pt x="3753232" y="330068"/>
                    <a:pt x="3705458" y="330068"/>
                  </a:cubicBezTo>
                  <a:lnTo>
                    <a:pt x="86502" y="330068"/>
                  </a:lnTo>
                  <a:cubicBezTo>
                    <a:pt x="38728" y="330068"/>
                    <a:pt x="0" y="291340"/>
                    <a:pt x="0" y="243566"/>
                  </a:cubicBezTo>
                  <a:lnTo>
                    <a:pt x="0" y="86502"/>
                  </a:lnTo>
                  <a:cubicBezTo>
                    <a:pt x="0" y="38728"/>
                    <a:pt x="38728" y="0"/>
                    <a:pt x="86502" y="0"/>
                  </a:cubicBezTo>
                  <a:close/>
                </a:path>
              </a:pathLst>
            </a:custGeom>
            <a:solidFill>
              <a:srgbClr val="FFFEF6"/>
            </a:solidFill>
            <a:ln w="38100" cap="rnd">
              <a:solidFill>
                <a:srgbClr val="004AAD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791961" cy="3681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651569" y="2975392"/>
            <a:ext cx="8949981" cy="779044"/>
            <a:chOff x="0" y="0"/>
            <a:chExt cx="3791961" cy="3300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791960" cy="330068"/>
            </a:xfrm>
            <a:custGeom>
              <a:avLst/>
              <a:gdLst/>
              <a:ahLst/>
              <a:cxnLst/>
              <a:rect l="l" t="t" r="r" b="b"/>
              <a:pathLst>
                <a:path w="3791960" h="330068">
                  <a:moveTo>
                    <a:pt x="86502" y="0"/>
                  </a:moveTo>
                  <a:lnTo>
                    <a:pt x="3705458" y="0"/>
                  </a:lnTo>
                  <a:cubicBezTo>
                    <a:pt x="3728400" y="0"/>
                    <a:pt x="3750402" y="9114"/>
                    <a:pt x="3766624" y="25336"/>
                  </a:cubicBezTo>
                  <a:cubicBezTo>
                    <a:pt x="3782847" y="41558"/>
                    <a:pt x="3791960" y="63560"/>
                    <a:pt x="3791960" y="86502"/>
                  </a:cubicBezTo>
                  <a:lnTo>
                    <a:pt x="3791960" y="243566"/>
                  </a:lnTo>
                  <a:cubicBezTo>
                    <a:pt x="3791960" y="291340"/>
                    <a:pt x="3753232" y="330068"/>
                    <a:pt x="3705458" y="330068"/>
                  </a:cubicBezTo>
                  <a:lnTo>
                    <a:pt x="86502" y="330068"/>
                  </a:lnTo>
                  <a:cubicBezTo>
                    <a:pt x="38728" y="330068"/>
                    <a:pt x="0" y="291340"/>
                    <a:pt x="0" y="243566"/>
                  </a:cubicBezTo>
                  <a:lnTo>
                    <a:pt x="0" y="86502"/>
                  </a:lnTo>
                  <a:cubicBezTo>
                    <a:pt x="0" y="38728"/>
                    <a:pt x="38728" y="0"/>
                    <a:pt x="86502" y="0"/>
                  </a:cubicBezTo>
                  <a:close/>
                </a:path>
              </a:pathLst>
            </a:custGeom>
            <a:solidFill>
              <a:srgbClr val="FFFEF6"/>
            </a:solidFill>
            <a:ln w="38100" cap="rnd">
              <a:solidFill>
                <a:srgbClr val="004AAD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791961" cy="3681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716189" y="4583110"/>
            <a:ext cx="8949981" cy="779044"/>
            <a:chOff x="0" y="0"/>
            <a:chExt cx="3791961" cy="3300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791960" cy="330068"/>
            </a:xfrm>
            <a:custGeom>
              <a:avLst/>
              <a:gdLst/>
              <a:ahLst/>
              <a:cxnLst/>
              <a:rect l="l" t="t" r="r" b="b"/>
              <a:pathLst>
                <a:path w="3791960" h="330068">
                  <a:moveTo>
                    <a:pt x="86502" y="0"/>
                  </a:moveTo>
                  <a:lnTo>
                    <a:pt x="3705458" y="0"/>
                  </a:lnTo>
                  <a:cubicBezTo>
                    <a:pt x="3728400" y="0"/>
                    <a:pt x="3750402" y="9114"/>
                    <a:pt x="3766624" y="25336"/>
                  </a:cubicBezTo>
                  <a:cubicBezTo>
                    <a:pt x="3782847" y="41558"/>
                    <a:pt x="3791960" y="63560"/>
                    <a:pt x="3791960" y="86502"/>
                  </a:cubicBezTo>
                  <a:lnTo>
                    <a:pt x="3791960" y="243566"/>
                  </a:lnTo>
                  <a:cubicBezTo>
                    <a:pt x="3791960" y="291340"/>
                    <a:pt x="3753232" y="330068"/>
                    <a:pt x="3705458" y="330068"/>
                  </a:cubicBezTo>
                  <a:lnTo>
                    <a:pt x="86502" y="330068"/>
                  </a:lnTo>
                  <a:cubicBezTo>
                    <a:pt x="38728" y="330068"/>
                    <a:pt x="0" y="291340"/>
                    <a:pt x="0" y="243566"/>
                  </a:cubicBezTo>
                  <a:lnTo>
                    <a:pt x="0" y="86502"/>
                  </a:lnTo>
                  <a:cubicBezTo>
                    <a:pt x="0" y="38728"/>
                    <a:pt x="38728" y="0"/>
                    <a:pt x="86502" y="0"/>
                  </a:cubicBezTo>
                  <a:close/>
                </a:path>
              </a:pathLst>
            </a:custGeom>
            <a:solidFill>
              <a:srgbClr val="FFFEF6"/>
            </a:solidFill>
            <a:ln w="38100" cap="rnd">
              <a:solidFill>
                <a:srgbClr val="004AAD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3791961" cy="3681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651569" y="6190829"/>
            <a:ext cx="8949981" cy="779044"/>
            <a:chOff x="0" y="0"/>
            <a:chExt cx="3791961" cy="33006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791960" cy="330068"/>
            </a:xfrm>
            <a:custGeom>
              <a:avLst/>
              <a:gdLst/>
              <a:ahLst/>
              <a:cxnLst/>
              <a:rect l="l" t="t" r="r" b="b"/>
              <a:pathLst>
                <a:path w="3791960" h="330068">
                  <a:moveTo>
                    <a:pt x="86502" y="0"/>
                  </a:moveTo>
                  <a:lnTo>
                    <a:pt x="3705458" y="0"/>
                  </a:lnTo>
                  <a:cubicBezTo>
                    <a:pt x="3728400" y="0"/>
                    <a:pt x="3750402" y="9114"/>
                    <a:pt x="3766624" y="25336"/>
                  </a:cubicBezTo>
                  <a:cubicBezTo>
                    <a:pt x="3782847" y="41558"/>
                    <a:pt x="3791960" y="63560"/>
                    <a:pt x="3791960" y="86502"/>
                  </a:cubicBezTo>
                  <a:lnTo>
                    <a:pt x="3791960" y="243566"/>
                  </a:lnTo>
                  <a:cubicBezTo>
                    <a:pt x="3791960" y="291340"/>
                    <a:pt x="3753232" y="330068"/>
                    <a:pt x="3705458" y="330068"/>
                  </a:cubicBezTo>
                  <a:lnTo>
                    <a:pt x="86502" y="330068"/>
                  </a:lnTo>
                  <a:cubicBezTo>
                    <a:pt x="38728" y="330068"/>
                    <a:pt x="0" y="291340"/>
                    <a:pt x="0" y="243566"/>
                  </a:cubicBezTo>
                  <a:lnTo>
                    <a:pt x="0" y="86502"/>
                  </a:lnTo>
                  <a:cubicBezTo>
                    <a:pt x="0" y="38728"/>
                    <a:pt x="38728" y="0"/>
                    <a:pt x="86502" y="0"/>
                  </a:cubicBezTo>
                  <a:close/>
                </a:path>
              </a:pathLst>
            </a:custGeom>
            <a:solidFill>
              <a:srgbClr val="FFFEF6"/>
            </a:solidFill>
            <a:ln w="38100" cap="rnd">
              <a:solidFill>
                <a:srgbClr val="004AAD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3791961" cy="3681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651569" y="7798547"/>
            <a:ext cx="8949981" cy="779044"/>
            <a:chOff x="0" y="0"/>
            <a:chExt cx="3791961" cy="33006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791960" cy="330068"/>
            </a:xfrm>
            <a:custGeom>
              <a:avLst/>
              <a:gdLst/>
              <a:ahLst/>
              <a:cxnLst/>
              <a:rect l="l" t="t" r="r" b="b"/>
              <a:pathLst>
                <a:path w="3791960" h="330068">
                  <a:moveTo>
                    <a:pt x="86502" y="0"/>
                  </a:moveTo>
                  <a:lnTo>
                    <a:pt x="3705458" y="0"/>
                  </a:lnTo>
                  <a:cubicBezTo>
                    <a:pt x="3728400" y="0"/>
                    <a:pt x="3750402" y="9114"/>
                    <a:pt x="3766624" y="25336"/>
                  </a:cubicBezTo>
                  <a:cubicBezTo>
                    <a:pt x="3782847" y="41558"/>
                    <a:pt x="3791960" y="63560"/>
                    <a:pt x="3791960" y="86502"/>
                  </a:cubicBezTo>
                  <a:lnTo>
                    <a:pt x="3791960" y="243566"/>
                  </a:lnTo>
                  <a:cubicBezTo>
                    <a:pt x="3791960" y="291340"/>
                    <a:pt x="3753232" y="330068"/>
                    <a:pt x="3705458" y="330068"/>
                  </a:cubicBezTo>
                  <a:lnTo>
                    <a:pt x="86502" y="330068"/>
                  </a:lnTo>
                  <a:cubicBezTo>
                    <a:pt x="38728" y="330068"/>
                    <a:pt x="0" y="291340"/>
                    <a:pt x="0" y="243566"/>
                  </a:cubicBezTo>
                  <a:lnTo>
                    <a:pt x="0" y="86502"/>
                  </a:lnTo>
                  <a:cubicBezTo>
                    <a:pt x="0" y="38728"/>
                    <a:pt x="38728" y="0"/>
                    <a:pt x="86502" y="0"/>
                  </a:cubicBezTo>
                  <a:close/>
                </a:path>
              </a:pathLst>
            </a:custGeom>
            <a:solidFill>
              <a:srgbClr val="FFFEF6"/>
            </a:solidFill>
            <a:ln w="38100" cap="rnd">
              <a:solidFill>
                <a:srgbClr val="004AAD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3791961" cy="3681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9027091" y="1368963"/>
            <a:ext cx="8561943" cy="663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98"/>
              </a:lnSpc>
            </a:pPr>
            <a:r>
              <a:rPr lang="en-US" sz="3351" b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Asociación nacional sin ánimo de lucro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036507" y="3016029"/>
            <a:ext cx="8543111" cy="584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18"/>
              </a:lnSpc>
            </a:pPr>
            <a:r>
              <a:rPr lang="en-US" sz="2951">
                <a:solidFill>
                  <a:srgbClr val="004AAD"/>
                </a:solidFill>
                <a:latin typeface="Open Sans"/>
                <a:ea typeface="Open Sans"/>
                <a:cs typeface="Open Sans"/>
                <a:sym typeface="Open Sans"/>
              </a:rPr>
              <a:t>Investigación : De las 3 Universidades gallegas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23697" y="977900"/>
            <a:ext cx="6880472" cy="1111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  <a:spcBef>
                <a:spcPct val="0"/>
              </a:spcBef>
            </a:pPr>
            <a:r>
              <a:rPr lang="en-US" sz="6500" b="1">
                <a:solidFill>
                  <a:srgbClr val="FF853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Quiénes somos?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127731" y="4609156"/>
            <a:ext cx="8451887" cy="584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18"/>
              </a:lnSpc>
            </a:pPr>
            <a:r>
              <a:rPr lang="en-US" sz="2951">
                <a:solidFill>
                  <a:srgbClr val="004AAD"/>
                </a:solidFill>
                <a:latin typeface="Open Sans"/>
                <a:ea typeface="Open Sans"/>
                <a:cs typeface="Open Sans"/>
                <a:sym typeface="Open Sans"/>
              </a:rPr>
              <a:t>Formación: A familias y formadores de familias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127731" y="6219404"/>
            <a:ext cx="7221935" cy="584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18"/>
              </a:lnSpc>
            </a:pPr>
            <a:r>
              <a:rPr lang="en-US" sz="2951">
                <a:solidFill>
                  <a:srgbClr val="004AAD"/>
                </a:solidFill>
                <a:latin typeface="Open Sans"/>
                <a:ea typeface="Open Sans"/>
                <a:cs typeface="Open Sans"/>
                <a:sym typeface="Open Sans"/>
              </a:rPr>
              <a:t>Objetivo: La intervención familiar positiva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44000" y="7769972"/>
            <a:ext cx="8543111" cy="584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18"/>
              </a:lnSpc>
            </a:pPr>
            <a:r>
              <a:rPr lang="en-US" sz="2951">
                <a:solidFill>
                  <a:srgbClr val="004AAD"/>
                </a:solidFill>
                <a:latin typeface="Open Sans"/>
                <a:ea typeface="Open Sans"/>
                <a:cs typeface="Open Sans"/>
                <a:sym typeface="Open Sans"/>
              </a:rPr>
              <a:t>Destinatarios: Los centros educativos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95122" y="2367059"/>
            <a:ext cx="6165949" cy="1526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E43F3F"/>
                </a:solidFill>
                <a:latin typeface="Open Sans"/>
                <a:ea typeface="Open Sans"/>
                <a:cs typeface="Open Sans"/>
                <a:sym typeface="Open Sans"/>
              </a:rPr>
              <a:t>Asociación para la investigación y la formación en intervención familiar positiva</a:t>
            </a:r>
          </a:p>
        </p:txBody>
      </p:sp>
      <p:sp>
        <p:nvSpPr>
          <p:cNvPr id="25" name="Freeform 25"/>
          <p:cNvSpPr/>
          <p:nvPr/>
        </p:nvSpPr>
        <p:spPr>
          <a:xfrm rot="-2312304">
            <a:off x="16550140" y="5898592"/>
            <a:ext cx="1109314" cy="460365"/>
          </a:xfrm>
          <a:custGeom>
            <a:avLst/>
            <a:gdLst/>
            <a:ahLst/>
            <a:cxnLst/>
            <a:rect l="l" t="t" r="r" b="b"/>
            <a:pathLst>
              <a:path w="1109314" h="460365">
                <a:moveTo>
                  <a:pt x="0" y="0"/>
                </a:moveTo>
                <a:lnTo>
                  <a:pt x="1109314" y="0"/>
                </a:lnTo>
                <a:lnTo>
                  <a:pt x="1109314" y="460365"/>
                </a:lnTo>
                <a:lnTo>
                  <a:pt x="0" y="4603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25403" y="971550"/>
            <a:ext cx="12517117" cy="979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30"/>
              </a:lnSpc>
            </a:pPr>
            <a:r>
              <a:rPr lang="en-US" sz="6100" b="1">
                <a:solidFill>
                  <a:srgbClr val="0CC0D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Intervención familiar positiva</a:t>
            </a:r>
          </a:p>
        </p:txBody>
      </p:sp>
      <p:sp>
        <p:nvSpPr>
          <p:cNvPr id="3" name="Freeform 3"/>
          <p:cNvSpPr/>
          <p:nvPr/>
        </p:nvSpPr>
        <p:spPr>
          <a:xfrm>
            <a:off x="11078900" y="7400328"/>
            <a:ext cx="1697222" cy="1697222"/>
          </a:xfrm>
          <a:custGeom>
            <a:avLst/>
            <a:gdLst/>
            <a:ahLst/>
            <a:cxnLst/>
            <a:rect l="l" t="t" r="r" b="b"/>
            <a:pathLst>
              <a:path w="1697222" h="1697222">
                <a:moveTo>
                  <a:pt x="0" y="0"/>
                </a:moveTo>
                <a:lnTo>
                  <a:pt x="1697222" y="0"/>
                </a:lnTo>
                <a:lnTo>
                  <a:pt x="1697222" y="1697222"/>
                </a:lnTo>
                <a:lnTo>
                  <a:pt x="0" y="16972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1595850" y="4105249"/>
            <a:ext cx="6005700" cy="3295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endParaRPr dirty="0"/>
          </a:p>
          <a:p>
            <a:pPr algn="ctr">
              <a:lnSpc>
                <a:spcPts val="3749"/>
              </a:lnSpc>
              <a:spcBef>
                <a:spcPct val="0"/>
              </a:spcBef>
            </a:pPr>
            <a:r>
              <a:rPr lang="en-US" sz="2678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familia </a:t>
            </a:r>
            <a:r>
              <a:rPr lang="en-US" sz="2678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establece</a:t>
            </a:r>
            <a:r>
              <a:rPr lang="en-US" sz="2678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78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límites</a:t>
            </a:r>
            <a:r>
              <a:rPr lang="en-US" sz="2678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78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pero</a:t>
            </a:r>
            <a:r>
              <a:rPr lang="en-US" sz="2678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no es </a:t>
            </a:r>
            <a:r>
              <a:rPr lang="en-US" sz="2678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violenta</a:t>
            </a:r>
            <a:r>
              <a:rPr lang="en-US" sz="2678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Se </a:t>
            </a:r>
            <a:r>
              <a:rPr lang="en-US" sz="2678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enseña</a:t>
            </a:r>
            <a:r>
              <a:rPr lang="en-US" sz="2678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con </a:t>
            </a:r>
            <a:r>
              <a:rPr lang="en-US" sz="2678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cariño</a:t>
            </a:r>
            <a:r>
              <a:rPr lang="en-US" sz="2678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y </a:t>
            </a:r>
            <a:r>
              <a:rPr lang="en-US" sz="2678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firmeza</a:t>
            </a:r>
            <a:r>
              <a:rPr lang="en-US" sz="2678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 ser personas, </a:t>
            </a:r>
            <a:r>
              <a:rPr lang="en-US" sz="2678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autónomas</a:t>
            </a:r>
            <a:r>
              <a:rPr lang="en-US" sz="2678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y </a:t>
            </a:r>
            <a:r>
              <a:rPr lang="en-US" sz="2678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felices</a:t>
            </a:r>
            <a:endParaRPr lang="en-US" sz="2678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3749"/>
              </a:lnSpc>
              <a:spcBef>
                <a:spcPct val="0"/>
              </a:spcBef>
            </a:pPr>
            <a:endParaRPr lang="en-US" sz="2678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3749"/>
              </a:lnSpc>
              <a:spcBef>
                <a:spcPct val="0"/>
              </a:spcBef>
            </a:pPr>
            <a:endParaRPr lang="en-US" sz="2678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695560" y="2762360"/>
            <a:ext cx="9127808" cy="5971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96"/>
              </a:lnSpc>
              <a:spcBef>
                <a:spcPct val="0"/>
              </a:spcBef>
            </a:pPr>
            <a:r>
              <a:rPr lang="en-US" sz="3783" b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Parentalidade Positiva se refiere al comportamiento de los progenitores, fundamentado en el interés superior del niño/a, que cuida, desarrolla sus  capacidades, no es violento, ofrece reconocimiento y orientación  y que  incluye el establecemiento de límites que permitan  el pleno desarrollo del niño (Rec. 2006/19)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5733723" y="1028700"/>
            <a:ext cx="1867827" cy="1824595"/>
            <a:chOff x="0" y="0"/>
            <a:chExt cx="4828540" cy="4716780"/>
          </a:xfrm>
        </p:grpSpPr>
        <p:sp>
          <p:nvSpPr>
            <p:cNvPr id="7" name="Freeform 7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4"/>
              <a:stretch>
                <a:fillRect t="-22381" b="-2238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Freeform 8"/>
          <p:cNvSpPr/>
          <p:nvPr/>
        </p:nvSpPr>
        <p:spPr>
          <a:xfrm>
            <a:off x="10823367" y="2720469"/>
            <a:ext cx="4612900" cy="1914353"/>
          </a:xfrm>
          <a:custGeom>
            <a:avLst/>
            <a:gdLst/>
            <a:ahLst/>
            <a:cxnLst/>
            <a:rect l="l" t="t" r="r" b="b"/>
            <a:pathLst>
              <a:path w="4612900" h="1914353">
                <a:moveTo>
                  <a:pt x="0" y="0"/>
                </a:moveTo>
                <a:lnTo>
                  <a:pt x="4612900" y="0"/>
                </a:lnTo>
                <a:lnTo>
                  <a:pt x="4612900" y="1914354"/>
                </a:lnTo>
                <a:lnTo>
                  <a:pt x="0" y="19143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75637" y="3295421"/>
            <a:ext cx="4789325" cy="5356329"/>
          </a:xfrm>
          <a:custGeom>
            <a:avLst/>
            <a:gdLst/>
            <a:ahLst/>
            <a:cxnLst/>
            <a:rect l="l" t="t" r="r" b="b"/>
            <a:pathLst>
              <a:path w="4789325" h="5356329">
                <a:moveTo>
                  <a:pt x="0" y="0"/>
                </a:moveTo>
                <a:lnTo>
                  <a:pt x="4789325" y="0"/>
                </a:lnTo>
                <a:lnTo>
                  <a:pt x="4789325" y="5356330"/>
                </a:lnTo>
                <a:lnTo>
                  <a:pt x="0" y="53563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919" r="-5919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flipH="1" flipV="1">
            <a:off x="6883962" y="7412381"/>
            <a:ext cx="3833280" cy="1590811"/>
          </a:xfrm>
          <a:custGeom>
            <a:avLst/>
            <a:gdLst/>
            <a:ahLst/>
            <a:cxnLst/>
            <a:rect l="l" t="t" r="r" b="b"/>
            <a:pathLst>
              <a:path w="3833280" h="1590811">
                <a:moveTo>
                  <a:pt x="3833280" y="1590811"/>
                </a:moveTo>
                <a:lnTo>
                  <a:pt x="0" y="1590811"/>
                </a:lnTo>
                <a:lnTo>
                  <a:pt x="0" y="0"/>
                </a:lnTo>
                <a:lnTo>
                  <a:pt x="3833280" y="0"/>
                </a:lnTo>
                <a:lnTo>
                  <a:pt x="3833280" y="159081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625403" y="971550"/>
            <a:ext cx="12517117" cy="979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30"/>
              </a:lnSpc>
            </a:pPr>
            <a:r>
              <a:rPr lang="en-US" sz="6100" b="1">
                <a:solidFill>
                  <a:srgbClr val="0CC0D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Intervención familiar positiva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614093" y="2370229"/>
            <a:ext cx="8053543" cy="5837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44"/>
              </a:lnSpc>
            </a:pPr>
            <a:endParaRPr/>
          </a:p>
          <a:p>
            <a:pPr algn="ctr">
              <a:lnSpc>
                <a:spcPts val="5844"/>
              </a:lnSpc>
            </a:pPr>
            <a:r>
              <a:rPr lang="en-US" sz="4174" b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CREAR REDES DE APOYO:</a:t>
            </a:r>
          </a:p>
          <a:p>
            <a:pPr algn="ctr">
              <a:lnSpc>
                <a:spcPts val="5844"/>
              </a:lnSpc>
              <a:spcBef>
                <a:spcPct val="0"/>
              </a:spcBef>
            </a:pPr>
            <a:r>
              <a:rPr lang="en-US" sz="4174" b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 atiende a las necesidades de los y las menores de edad </a:t>
            </a:r>
            <a:r>
              <a:rPr lang="en-US" sz="4174" b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y sus familias</a:t>
            </a:r>
            <a:r>
              <a:rPr lang="en-US" sz="4174" b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y se evitan situaciones de riesgo como la violencia o el odio</a:t>
            </a:r>
          </a:p>
          <a:p>
            <a:pPr algn="ctr">
              <a:lnSpc>
                <a:spcPts val="5844"/>
              </a:lnSpc>
              <a:spcBef>
                <a:spcPct val="0"/>
              </a:spcBef>
            </a:pPr>
            <a:endParaRPr lang="en-US" sz="4174" b="1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5733723" y="1028700"/>
            <a:ext cx="1867827" cy="1824595"/>
            <a:chOff x="0" y="0"/>
            <a:chExt cx="4828540" cy="4716780"/>
          </a:xfrm>
        </p:grpSpPr>
        <p:sp>
          <p:nvSpPr>
            <p:cNvPr id="7" name="Freeform 7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5"/>
              <a:stretch>
                <a:fillRect t="-22381" b="-2238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Freeform 8"/>
          <p:cNvSpPr/>
          <p:nvPr/>
        </p:nvSpPr>
        <p:spPr>
          <a:xfrm>
            <a:off x="6255246" y="2446429"/>
            <a:ext cx="2019432" cy="2697071"/>
          </a:xfrm>
          <a:custGeom>
            <a:avLst/>
            <a:gdLst/>
            <a:ahLst/>
            <a:cxnLst/>
            <a:rect l="l" t="t" r="r" b="b"/>
            <a:pathLst>
              <a:path w="2019432" h="2697071">
                <a:moveTo>
                  <a:pt x="0" y="0"/>
                </a:moveTo>
                <a:lnTo>
                  <a:pt x="2019432" y="0"/>
                </a:lnTo>
                <a:lnTo>
                  <a:pt x="2019432" y="2697071"/>
                </a:lnTo>
                <a:lnTo>
                  <a:pt x="0" y="26970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61439" y="971550"/>
            <a:ext cx="13165122" cy="1979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30"/>
              </a:lnSpc>
            </a:pPr>
            <a:r>
              <a:rPr lang="en-US" sz="6100" b="1">
                <a:solidFill>
                  <a:srgbClr val="0CC0D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Programas de intervención familiar positiva</a:t>
            </a:r>
          </a:p>
        </p:txBody>
      </p:sp>
      <p:sp>
        <p:nvSpPr>
          <p:cNvPr id="3" name="Freeform 3"/>
          <p:cNvSpPr/>
          <p:nvPr/>
        </p:nvSpPr>
        <p:spPr>
          <a:xfrm>
            <a:off x="1028700" y="1156073"/>
            <a:ext cx="1697222" cy="1697222"/>
          </a:xfrm>
          <a:custGeom>
            <a:avLst/>
            <a:gdLst/>
            <a:ahLst/>
            <a:cxnLst/>
            <a:rect l="l" t="t" r="r" b="b"/>
            <a:pathLst>
              <a:path w="1697222" h="1697222">
                <a:moveTo>
                  <a:pt x="0" y="0"/>
                </a:moveTo>
                <a:lnTo>
                  <a:pt x="1697222" y="0"/>
                </a:lnTo>
                <a:lnTo>
                  <a:pt x="1697222" y="1697222"/>
                </a:lnTo>
                <a:lnTo>
                  <a:pt x="0" y="16972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359856" y="3221062"/>
            <a:ext cx="15568288" cy="3645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8"/>
              </a:lnSpc>
              <a:spcBef>
                <a:spcPct val="0"/>
              </a:spcBef>
            </a:pPr>
            <a:r>
              <a:rPr lang="en-US" sz="291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Basados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91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91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una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91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serie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291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principios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que </a:t>
            </a:r>
            <a:r>
              <a:rPr lang="en-US" sz="291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mejoran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la </a:t>
            </a:r>
            <a:r>
              <a:rPr lang="en-US" sz="291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calidad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 la </a:t>
            </a:r>
            <a:r>
              <a:rPr lang="en-US" sz="291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vida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familiar: </a:t>
            </a:r>
            <a:r>
              <a:rPr lang="en-US" sz="291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una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91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adecuada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91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comunicación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91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una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91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buena</a:t>
            </a:r>
            <a:r>
              <a:rPr lang="en-US" sz="291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91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gestión</a:t>
            </a:r>
            <a:r>
              <a:rPr lang="en-US" sz="291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del </a:t>
            </a:r>
            <a:r>
              <a:rPr lang="en-US" sz="291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trabajo</a:t>
            </a:r>
            <a:r>
              <a:rPr lang="en-US" sz="291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escolar </a:t>
            </a:r>
            <a:r>
              <a:rPr lang="en-US" sz="291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</a:t>
            </a:r>
            <a:r>
              <a:rPr lang="en-US" sz="291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casa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91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mantener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91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una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91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vida</a:t>
            </a:r>
            <a:r>
              <a:rPr lang="en-US" sz="291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91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ordenada</a:t>
            </a:r>
            <a:r>
              <a:rPr lang="en-US" sz="291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 </a:t>
            </a:r>
            <a:r>
              <a:rPr lang="en-US" sz="291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través</a:t>
            </a:r>
            <a:r>
              <a:rPr lang="en-US" sz="291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291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rutinas</a:t>
            </a:r>
            <a:r>
              <a:rPr lang="en-US" sz="291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bien </a:t>
            </a:r>
            <a:r>
              <a:rPr lang="en-US" sz="291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establecidas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91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conocer</a:t>
            </a:r>
            <a:r>
              <a:rPr lang="en-US" sz="291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las </a:t>
            </a:r>
            <a:r>
              <a:rPr lang="en-US" sz="291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características</a:t>
            </a:r>
            <a:r>
              <a:rPr lang="en-US" sz="291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913" b="1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 la </a:t>
            </a:r>
            <a:r>
              <a:rPr lang="en-US" sz="2913" b="1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etapa</a:t>
            </a:r>
            <a:r>
              <a:rPr lang="en-US" sz="2913" b="1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913" b="1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evolutiva</a:t>
            </a:r>
            <a:r>
              <a:rPr lang="en-US" sz="2913" b="1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del </a:t>
            </a:r>
            <a:r>
              <a:rPr lang="en-US" sz="2913" b="1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niño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91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niña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o </a:t>
            </a:r>
            <a:r>
              <a:rPr lang="en-US" sz="291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adolescente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para </a:t>
            </a:r>
            <a:r>
              <a:rPr lang="en-US" sz="291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poder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91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interpretar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sus </a:t>
            </a:r>
            <a:r>
              <a:rPr lang="en-US" sz="291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conductas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y </a:t>
            </a:r>
            <a:r>
              <a:rPr lang="en-US" sz="291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actuar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91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91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consecuencia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</a:t>
            </a:r>
            <a:r>
              <a:rPr lang="en-US" sz="291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91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formarse</a:t>
            </a:r>
            <a:r>
              <a:rPr lang="en-US" sz="291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91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</a:t>
            </a:r>
            <a:r>
              <a:rPr lang="en-US" sz="291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redes </a:t>
            </a:r>
            <a:r>
              <a:rPr lang="en-US" sz="291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sociales</a:t>
            </a:r>
            <a:r>
              <a:rPr lang="en-US" sz="291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y </a:t>
            </a:r>
            <a:r>
              <a:rPr lang="en-US" sz="291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los</a:t>
            </a:r>
            <a:r>
              <a:rPr lang="en-US" sz="291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91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potenciales</a:t>
            </a:r>
            <a:r>
              <a:rPr lang="en-US" sz="291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91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peligros</a:t>
            </a:r>
            <a:r>
              <a:rPr lang="en-US" sz="291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internet, </a:t>
            </a:r>
            <a:r>
              <a:rPr lang="en-US" sz="291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consumo</a:t>
            </a:r>
            <a:r>
              <a:rPr lang="en-US" sz="291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291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sustancias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y, </a:t>
            </a:r>
            <a:r>
              <a:rPr lang="en-US" sz="291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finalmente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91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saber </a:t>
            </a:r>
            <a:r>
              <a:rPr lang="en-US" sz="291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manejar</a:t>
            </a:r>
            <a:r>
              <a:rPr lang="en-US" sz="291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91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los</a:t>
            </a:r>
            <a:r>
              <a:rPr lang="en-US" sz="291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91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conflictos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a </a:t>
            </a:r>
            <a:r>
              <a:rPr lang="en-US" sz="291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través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del </a:t>
            </a:r>
            <a:r>
              <a:rPr lang="en-US" sz="291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uso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91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correcto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291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normas</a:t>
            </a:r>
            <a:r>
              <a:rPr lang="en-US" sz="291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y </a:t>
            </a:r>
            <a:r>
              <a:rPr lang="en-US" sz="291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límites</a:t>
            </a:r>
            <a:endParaRPr lang="en-US" sz="2913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8633522" y="8759638"/>
            <a:ext cx="1020956" cy="997325"/>
            <a:chOff x="0" y="0"/>
            <a:chExt cx="4828540" cy="4716780"/>
          </a:xfrm>
        </p:grpSpPr>
        <p:sp>
          <p:nvSpPr>
            <p:cNvPr id="6" name="Freeform 6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4"/>
              <a:stretch>
                <a:fillRect t="-22381" b="-2238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6889270"/>
            <a:ext cx="15568288" cy="2068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8"/>
              </a:lnSpc>
              <a:spcBef>
                <a:spcPct val="0"/>
              </a:spcBef>
            </a:pPr>
            <a:r>
              <a:rPr lang="en-US" sz="2913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Integrados</a:t>
            </a:r>
            <a:r>
              <a:rPr lang="en-US" sz="2913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913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</a:t>
            </a:r>
            <a:r>
              <a:rPr lang="en-US" sz="2913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913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escuelas</a:t>
            </a:r>
            <a:r>
              <a:rPr lang="en-US" sz="2913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2913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familias</a:t>
            </a:r>
            <a:r>
              <a:rPr lang="en-US" sz="2913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913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durante</a:t>
            </a:r>
            <a:r>
              <a:rPr lang="en-US" sz="2913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913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varias</a:t>
            </a:r>
            <a:r>
              <a:rPr lang="en-US" sz="2913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913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sesiones</a:t>
            </a:r>
            <a:r>
              <a:rPr lang="en-US" sz="2913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(</a:t>
            </a:r>
            <a:r>
              <a:rPr lang="en-US" sz="2913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Aprox</a:t>
            </a:r>
            <a:r>
              <a:rPr lang="en-US" sz="2913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8 a 12) . </a:t>
            </a:r>
            <a:r>
              <a:rPr lang="en-US" sz="2913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Suelen</a:t>
            </a:r>
            <a:r>
              <a:rPr lang="en-US" sz="2913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ser </a:t>
            </a:r>
            <a:r>
              <a:rPr lang="en-US" sz="2913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semanales</a:t>
            </a:r>
            <a:r>
              <a:rPr lang="en-US" sz="2913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2 horas de </a:t>
            </a:r>
            <a:r>
              <a:rPr lang="en-US" sz="2913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duración</a:t>
            </a:r>
            <a:r>
              <a:rPr lang="en-US" sz="2913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y con un </a:t>
            </a:r>
            <a:r>
              <a:rPr lang="en-US" sz="2913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dinamizador</a:t>
            </a:r>
            <a:r>
              <a:rPr lang="en-US" sz="2913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/a </a:t>
            </a:r>
            <a:r>
              <a:rPr lang="en-US" sz="2913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experto</a:t>
            </a:r>
            <a:r>
              <a:rPr lang="en-US" sz="2913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913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</a:t>
            </a:r>
            <a:r>
              <a:rPr lang="en-US" sz="2913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913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parentalidad</a:t>
            </a:r>
            <a:r>
              <a:rPr lang="en-US" sz="2913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913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positiva</a:t>
            </a:r>
            <a:r>
              <a:rPr lang="en-US" sz="2913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 </a:t>
            </a:r>
            <a:r>
              <a:rPr lang="en-US" sz="2913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Existen</a:t>
            </a:r>
            <a:r>
              <a:rPr lang="en-US" sz="2913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</a:t>
            </a:r>
            <a:r>
              <a:rPr lang="en-US" sz="2913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pocos</a:t>
            </a:r>
            <a:r>
              <a:rPr lang="en-US" sz="2913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913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centros</a:t>
            </a:r>
            <a:r>
              <a:rPr lang="en-US" sz="2913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913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educativos</a:t>
            </a:r>
            <a:r>
              <a:rPr lang="en-US" sz="2913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que </a:t>
            </a:r>
            <a:r>
              <a:rPr lang="en-US" sz="2913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apliquen</a:t>
            </a:r>
            <a:r>
              <a:rPr lang="en-US" sz="2913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913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estos</a:t>
            </a:r>
            <a:r>
              <a:rPr lang="en-US" sz="2913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913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programas</a:t>
            </a:r>
            <a:endParaRPr lang="en-US" sz="2913" b="1" dirty="0">
              <a:solidFill>
                <a:srgbClr val="E43F3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55073" y="2430921"/>
            <a:ext cx="16977853" cy="7326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5107" lvl="1" indent="-332553" algn="l">
              <a:lnSpc>
                <a:spcPts val="4867"/>
              </a:lnSpc>
              <a:buFont typeface="Arial"/>
              <a:buChar char="•"/>
            </a:pP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Evitando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“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recetas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mágicas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”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porque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cada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familia es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diferente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Dependen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no solo de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los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80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factores</a:t>
            </a:r>
            <a:r>
              <a:rPr lang="en-US" sz="3080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3080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riesgo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sino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también de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los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80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factores</a:t>
            </a:r>
            <a:r>
              <a:rPr lang="en-US" sz="3080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3080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protección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de las 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relaciones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con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el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entorno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y de la </a:t>
            </a:r>
            <a:r>
              <a:rPr lang="en-US" sz="3080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capacidad</a:t>
            </a:r>
            <a:r>
              <a:rPr lang="en-US" sz="3080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3080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resiliencia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Tenemos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que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conocer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las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características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familiares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las personas que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acuden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 la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formación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y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actuar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consecuencia</a:t>
            </a:r>
            <a:endParaRPr lang="en-US" sz="3080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4867"/>
              </a:lnSpc>
            </a:pPr>
            <a:endParaRPr lang="en-US" sz="3080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665107" lvl="1" indent="-332553" algn="l">
              <a:lnSpc>
                <a:spcPts val="4867"/>
              </a:lnSpc>
              <a:buFont typeface="Arial"/>
              <a:buChar char="•"/>
            </a:pP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Vinculando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la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formación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del Plan Director con la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formación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parentalidad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que se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realiza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el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centro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educativo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al que se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acude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Contactar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con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el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/la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responsable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del AMPA para que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nos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informe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previamente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y/o, de ser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el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caso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con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los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/las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dinamizadores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/as de las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escuelas</a:t>
            </a:r>
            <a:r>
              <a:rPr lang="en-US" sz="30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30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familias</a:t>
            </a:r>
            <a:endParaRPr lang="en-US" sz="3080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5025"/>
              </a:lnSpc>
            </a:pPr>
            <a:endParaRPr lang="en-US" sz="3080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5025"/>
              </a:lnSpc>
            </a:pPr>
            <a:endParaRPr lang="en-US" sz="3080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633522" y="8759638"/>
            <a:ext cx="1020956" cy="997325"/>
            <a:chOff x="0" y="0"/>
            <a:chExt cx="4828540" cy="4716780"/>
          </a:xfrm>
        </p:grpSpPr>
        <p:sp>
          <p:nvSpPr>
            <p:cNvPr id="4" name="Freeform 4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2"/>
              <a:stretch>
                <a:fillRect t="-22381" b="-2238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72822" y="1241772"/>
            <a:ext cx="17342356" cy="979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930"/>
              </a:lnSpc>
              <a:spcBef>
                <a:spcPct val="0"/>
              </a:spcBef>
            </a:pPr>
            <a:r>
              <a:rPr lang="en-US" sz="6100" b="1" u="none" strike="noStrike">
                <a:solidFill>
                  <a:srgbClr val="0CC0D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Intervención familiar positiva. Cómo actuar:</a:t>
            </a:r>
          </a:p>
        </p:txBody>
      </p:sp>
      <p:sp>
        <p:nvSpPr>
          <p:cNvPr id="6" name="Freeform 6"/>
          <p:cNvSpPr/>
          <p:nvPr/>
        </p:nvSpPr>
        <p:spPr>
          <a:xfrm rot="1463061">
            <a:off x="4574960" y="5180747"/>
            <a:ext cx="1697395" cy="704419"/>
          </a:xfrm>
          <a:custGeom>
            <a:avLst/>
            <a:gdLst/>
            <a:ahLst/>
            <a:cxnLst/>
            <a:rect l="l" t="t" r="r" b="b"/>
            <a:pathLst>
              <a:path w="1697395" h="704419">
                <a:moveTo>
                  <a:pt x="0" y="0"/>
                </a:moveTo>
                <a:lnTo>
                  <a:pt x="1697395" y="0"/>
                </a:lnTo>
                <a:lnTo>
                  <a:pt x="1697395" y="704419"/>
                </a:lnTo>
                <a:lnTo>
                  <a:pt x="0" y="7044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23697" y="2517031"/>
            <a:ext cx="16086846" cy="4433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6562" lvl="1" indent="-343281" algn="l">
              <a:lnSpc>
                <a:spcPts val="5024"/>
              </a:lnSpc>
              <a:buFont typeface="Arial"/>
              <a:buChar char="•"/>
            </a:pPr>
            <a:r>
              <a:rPr lang="en-US" sz="3179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Evitando</a:t>
            </a:r>
            <a:r>
              <a:rPr lang="en-US" sz="3179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79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impartir</a:t>
            </a:r>
            <a:r>
              <a:rPr lang="en-US" sz="3179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79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formación</a:t>
            </a:r>
            <a:r>
              <a:rPr lang="en-US" sz="3179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“corte </a:t>
            </a:r>
            <a:r>
              <a:rPr lang="en-US" sz="3179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preventivo</a:t>
            </a:r>
            <a:r>
              <a:rPr lang="en-US" sz="3179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” (</a:t>
            </a:r>
            <a:r>
              <a:rPr lang="en-US" sz="3179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excepto</a:t>
            </a:r>
            <a:r>
              <a:rPr lang="en-US" sz="3179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79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</a:t>
            </a:r>
            <a:r>
              <a:rPr lang="en-US" sz="3179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79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cursos</a:t>
            </a:r>
            <a:r>
              <a:rPr lang="en-US" sz="3179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79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bajos</a:t>
            </a:r>
            <a:r>
              <a:rPr lang="en-US" sz="3179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3179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Educación</a:t>
            </a:r>
            <a:r>
              <a:rPr lang="en-US" sz="3179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Primaria) </a:t>
            </a:r>
            <a:r>
              <a:rPr lang="en-US" sz="3179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cuando</a:t>
            </a:r>
            <a:r>
              <a:rPr lang="en-US" sz="3179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79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acuden</a:t>
            </a:r>
            <a:r>
              <a:rPr lang="en-US" sz="3179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79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familias</a:t>
            </a:r>
            <a:r>
              <a:rPr lang="en-US" sz="3179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que </a:t>
            </a:r>
            <a:r>
              <a:rPr lang="en-US" sz="3179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ya</a:t>
            </a:r>
            <a:r>
              <a:rPr lang="en-US" sz="3179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79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presentan</a:t>
            </a:r>
            <a:r>
              <a:rPr lang="en-US" sz="3179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79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el</a:t>
            </a:r>
            <a:r>
              <a:rPr lang="en-US" sz="3179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79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problema</a:t>
            </a:r>
            <a:r>
              <a:rPr lang="en-US" sz="3179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 algn="l">
              <a:lnSpc>
                <a:spcPts val="5024"/>
              </a:lnSpc>
            </a:pPr>
            <a:endParaRPr lang="en-US" sz="3179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5024"/>
              </a:lnSpc>
            </a:pPr>
            <a:endParaRPr lang="en-US" sz="3179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5024"/>
              </a:lnSpc>
            </a:pPr>
            <a:endParaRPr lang="en-US" sz="3179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5024"/>
              </a:lnSpc>
            </a:pPr>
            <a:endParaRPr lang="en-US" sz="3179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633522" y="8759638"/>
            <a:ext cx="1020956" cy="997325"/>
            <a:chOff x="0" y="0"/>
            <a:chExt cx="4828540" cy="4716780"/>
          </a:xfrm>
        </p:grpSpPr>
        <p:sp>
          <p:nvSpPr>
            <p:cNvPr id="4" name="Freeform 4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2"/>
              <a:stretch>
                <a:fillRect t="-22381" b="-2238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72822" y="1241772"/>
            <a:ext cx="17342356" cy="979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930"/>
              </a:lnSpc>
              <a:spcBef>
                <a:spcPct val="0"/>
              </a:spcBef>
            </a:pPr>
            <a:r>
              <a:rPr lang="en-US" sz="6100" b="1" u="none" strike="noStrike">
                <a:solidFill>
                  <a:srgbClr val="0CC0D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Intervención familiar positiva. Cómo actuar: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56744" y="4707248"/>
            <a:ext cx="7176778" cy="4105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Progenitores</a:t>
            </a:r>
            <a:r>
              <a:rPr lang="en-US" sz="26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muy</a:t>
            </a:r>
            <a:r>
              <a:rPr lang="en-US" sz="26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implicados</a:t>
            </a:r>
            <a:endParaRPr lang="en-US" sz="26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3640"/>
              </a:lnSpc>
            </a:pPr>
            <a:endParaRPr lang="en-US" sz="26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3640"/>
              </a:lnSpc>
            </a:pPr>
            <a:r>
              <a:rPr lang="en-US" sz="26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Normalmente</a:t>
            </a:r>
            <a:r>
              <a:rPr lang="en-US" sz="26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madres</a:t>
            </a:r>
          </a:p>
          <a:p>
            <a:pPr algn="ctr">
              <a:lnSpc>
                <a:spcPts val="3640"/>
              </a:lnSpc>
            </a:pPr>
            <a:endParaRPr lang="en-US" sz="26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3640"/>
              </a:lnSpc>
            </a:pPr>
            <a:r>
              <a:rPr lang="en-US" sz="26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Acuden</a:t>
            </a:r>
            <a:r>
              <a:rPr lang="en-US" sz="26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asiduamente</a:t>
            </a:r>
            <a:r>
              <a:rPr lang="en-US" sz="26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 </a:t>
            </a:r>
            <a:r>
              <a:rPr lang="en-US" sz="26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seminarios</a:t>
            </a:r>
            <a:r>
              <a:rPr lang="en-US" sz="26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26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formación</a:t>
            </a:r>
            <a:endParaRPr lang="en-US" sz="26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3640"/>
              </a:lnSpc>
            </a:pPr>
            <a:endParaRPr lang="en-US" sz="26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3640"/>
              </a:lnSpc>
            </a:pPr>
            <a:r>
              <a:rPr lang="en-US" sz="26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Presentan</a:t>
            </a:r>
            <a:r>
              <a:rPr lang="en-US" sz="26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un </a:t>
            </a:r>
            <a:r>
              <a:rPr lang="en-US" sz="26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nivel</a:t>
            </a:r>
            <a:r>
              <a:rPr lang="en-US" sz="26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26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estudios</a:t>
            </a:r>
            <a:r>
              <a:rPr lang="en-US" sz="26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medio o superior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33765" y="4507230"/>
            <a:ext cx="7176778" cy="4105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Progenitores con dificultades de gestión familiar</a:t>
            </a:r>
          </a:p>
          <a:p>
            <a:pPr algn="ctr">
              <a:lnSpc>
                <a:spcPts val="3640"/>
              </a:lnSpc>
            </a:pPr>
            <a:endParaRPr lang="en-US" sz="2600" b="1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3640"/>
              </a:lnSpc>
            </a:pPr>
            <a:r>
              <a:rPr lang="en-US" sz="26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Los hijos/as suelen tener problemas con los estudios</a:t>
            </a:r>
          </a:p>
          <a:p>
            <a:pPr algn="ctr">
              <a:lnSpc>
                <a:spcPts val="3640"/>
              </a:lnSpc>
            </a:pPr>
            <a:endParaRPr lang="en-US" sz="2600" b="1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3640"/>
              </a:lnSpc>
            </a:pPr>
            <a:r>
              <a:rPr lang="en-US" sz="26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Normalmente, con baja formación</a:t>
            </a:r>
          </a:p>
          <a:p>
            <a:pPr algn="ctr">
              <a:lnSpc>
                <a:spcPts val="3640"/>
              </a:lnSpc>
            </a:pPr>
            <a:endParaRPr lang="en-US" sz="2600" b="1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3640"/>
              </a:lnSpc>
            </a:pPr>
            <a:r>
              <a:rPr lang="en-US" sz="26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Normalmente con dificultades económicas</a:t>
            </a:r>
          </a:p>
        </p:txBody>
      </p:sp>
      <p:sp>
        <p:nvSpPr>
          <p:cNvPr id="8" name="TextBox 8"/>
          <p:cNvSpPr txBox="1"/>
          <p:nvPr/>
        </p:nvSpPr>
        <p:spPr>
          <a:xfrm rot="-2462637">
            <a:off x="9438053" y="6053850"/>
            <a:ext cx="739030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 SUELEN ACUDIR</a:t>
            </a:r>
          </a:p>
        </p:txBody>
      </p:sp>
      <p:sp>
        <p:nvSpPr>
          <p:cNvPr id="9" name="Freeform 9"/>
          <p:cNvSpPr/>
          <p:nvPr/>
        </p:nvSpPr>
        <p:spPr>
          <a:xfrm rot="-2132010">
            <a:off x="14972332" y="5767842"/>
            <a:ext cx="2478059" cy="1028394"/>
          </a:xfrm>
          <a:custGeom>
            <a:avLst/>
            <a:gdLst/>
            <a:ahLst/>
            <a:cxnLst/>
            <a:rect l="l" t="t" r="r" b="b"/>
            <a:pathLst>
              <a:path w="2478059" h="1028394">
                <a:moveTo>
                  <a:pt x="0" y="0"/>
                </a:moveTo>
                <a:lnTo>
                  <a:pt x="2478059" y="0"/>
                </a:lnTo>
                <a:lnTo>
                  <a:pt x="2478059" y="1028394"/>
                </a:lnTo>
                <a:lnTo>
                  <a:pt x="0" y="10283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633522" y="8759638"/>
            <a:ext cx="1020956" cy="997325"/>
            <a:chOff x="0" y="0"/>
            <a:chExt cx="4828540" cy="4716780"/>
          </a:xfrm>
        </p:grpSpPr>
        <p:sp>
          <p:nvSpPr>
            <p:cNvPr id="3" name="Freeform 3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2"/>
              <a:stretch>
                <a:fillRect t="-22381" b="-2238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72822" y="1241772"/>
            <a:ext cx="17342356" cy="979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930"/>
              </a:lnSpc>
              <a:spcBef>
                <a:spcPct val="0"/>
              </a:spcBef>
            </a:pPr>
            <a:r>
              <a:rPr lang="en-US" sz="6100" b="1" u="none" strike="noStrike">
                <a:solidFill>
                  <a:srgbClr val="0CC0D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Intervención familiar positiva. Cómo actuar: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56744" y="2695388"/>
            <a:ext cx="7176778" cy="5815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 </a:t>
            </a:r>
            <a:r>
              <a:rPr lang="en-US" sz="27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sienten</a:t>
            </a: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la </a:t>
            </a:r>
            <a:r>
              <a:rPr lang="en-US" sz="27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necesidad</a:t>
            </a: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27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ir</a:t>
            </a:r>
            <a:endParaRPr lang="en-US" sz="27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3780"/>
              </a:lnSpc>
            </a:pPr>
            <a:endParaRPr lang="en-US" sz="27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3780"/>
              </a:lnSpc>
            </a:pP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El </a:t>
            </a:r>
            <a:r>
              <a:rPr lang="en-US" sz="27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propio</a:t>
            </a: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madre o padre es </a:t>
            </a:r>
            <a:r>
              <a:rPr lang="en-US" sz="27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víctima</a:t>
            </a: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la </a:t>
            </a:r>
            <a:r>
              <a:rPr lang="en-US" sz="27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situación</a:t>
            </a: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r>
              <a:rPr lang="en-US" sz="27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uso</a:t>
            </a: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7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incorrecto</a:t>
            </a: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las redes </a:t>
            </a:r>
            <a:r>
              <a:rPr lang="en-US" sz="27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sociales</a:t>
            </a: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mala </a:t>
            </a:r>
            <a:r>
              <a:rPr lang="en-US" sz="27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gestión</a:t>
            </a: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del </a:t>
            </a:r>
            <a:r>
              <a:rPr lang="en-US" sz="27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tiempo</a:t>
            </a: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y las </a:t>
            </a:r>
            <a:r>
              <a:rPr lang="en-US" sz="27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rutinas</a:t>
            </a: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27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consumo</a:t>
            </a: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habitual de alcohol...</a:t>
            </a:r>
          </a:p>
          <a:p>
            <a:pPr algn="ctr">
              <a:lnSpc>
                <a:spcPts val="3780"/>
              </a:lnSpc>
            </a:pPr>
            <a:endParaRPr lang="en-US" sz="27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3780"/>
              </a:lnSpc>
            </a:pP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Tienen </a:t>
            </a:r>
            <a:r>
              <a:rPr lang="en-US" sz="27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miedo</a:t>
            </a: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 </a:t>
            </a:r>
            <a:r>
              <a:rPr lang="en-US" sz="27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sentirse</a:t>
            </a: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7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juzgados</a:t>
            </a: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/as o que </a:t>
            </a:r>
            <a:r>
              <a:rPr lang="en-US" sz="27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exista</a:t>
            </a: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7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comparación</a:t>
            </a: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entre </a:t>
            </a:r>
            <a:r>
              <a:rPr lang="en-US" sz="27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familias</a:t>
            </a:r>
            <a:endParaRPr lang="en-US" sz="27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3780"/>
              </a:lnSpc>
            </a:pPr>
            <a:endParaRPr lang="en-US" sz="27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3780"/>
              </a:lnSpc>
            </a:pP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 </a:t>
            </a:r>
            <a:r>
              <a:rPr lang="en-US" sz="27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permiten</a:t>
            </a: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que </a:t>
            </a:r>
            <a:r>
              <a:rPr lang="en-US" sz="27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nadie</a:t>
            </a: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les </a:t>
            </a:r>
            <a:r>
              <a:rPr lang="en-US" sz="27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diga</a:t>
            </a: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7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como</a:t>
            </a: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7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tienen</a:t>
            </a: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7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qe</a:t>
            </a: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7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educar</a:t>
            </a: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 sus </a:t>
            </a:r>
            <a:r>
              <a:rPr lang="en-US" sz="27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hijos</a:t>
            </a:r>
            <a:r>
              <a:rPr lang="en-US" sz="27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/as</a:t>
            </a:r>
          </a:p>
        </p:txBody>
      </p:sp>
      <p:sp>
        <p:nvSpPr>
          <p:cNvPr id="6" name="Freeform 6"/>
          <p:cNvSpPr/>
          <p:nvPr/>
        </p:nvSpPr>
        <p:spPr>
          <a:xfrm rot="-2132010">
            <a:off x="8415448" y="4976410"/>
            <a:ext cx="2478059" cy="1028394"/>
          </a:xfrm>
          <a:custGeom>
            <a:avLst/>
            <a:gdLst/>
            <a:ahLst/>
            <a:cxnLst/>
            <a:rect l="l" t="t" r="r" b="b"/>
            <a:pathLst>
              <a:path w="2478059" h="1028394">
                <a:moveTo>
                  <a:pt x="0" y="0"/>
                </a:moveTo>
                <a:lnTo>
                  <a:pt x="2478059" y="0"/>
                </a:lnTo>
                <a:lnTo>
                  <a:pt x="2478059" y="1028394"/>
                </a:lnTo>
                <a:lnTo>
                  <a:pt x="0" y="10283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TextBox 7"/>
          <p:cNvSpPr txBox="1"/>
          <p:nvPr/>
        </p:nvSpPr>
        <p:spPr>
          <a:xfrm>
            <a:off x="9654478" y="3574682"/>
            <a:ext cx="7274219" cy="4647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00"/>
              </a:lnSpc>
            </a:pPr>
            <a:r>
              <a:rPr lang="en-US" sz="3785" b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PUBLICITAR  LA FORMACIÓN</a:t>
            </a:r>
          </a:p>
          <a:p>
            <a:pPr algn="ctr">
              <a:lnSpc>
                <a:spcPts val="5300"/>
              </a:lnSpc>
            </a:pPr>
            <a:endParaRPr lang="en-US" sz="3785" b="1">
              <a:solidFill>
                <a:srgbClr val="E43F3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5300"/>
              </a:lnSpc>
            </a:pPr>
            <a:endParaRPr lang="en-US" sz="3785" b="1">
              <a:solidFill>
                <a:srgbClr val="E43F3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5300"/>
              </a:lnSpc>
            </a:pPr>
            <a:r>
              <a:rPr lang="en-US" sz="3785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 buen momento es al inicio de curso, durante las reuniones de presentación  con los tutores/as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55073" y="2881534"/>
            <a:ext cx="16977853" cy="6990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25"/>
              </a:lnSpc>
            </a:pPr>
            <a:endParaRPr dirty="0"/>
          </a:p>
          <a:p>
            <a:pPr algn="l">
              <a:lnSpc>
                <a:spcPts val="5025"/>
              </a:lnSpc>
            </a:pPr>
            <a:endParaRPr dirty="0"/>
          </a:p>
          <a:p>
            <a:pPr marL="686696" lvl="1" indent="-343348" algn="l">
              <a:lnSpc>
                <a:spcPts val="5025"/>
              </a:lnSpc>
              <a:buFont typeface="Arial"/>
              <a:buChar char="•"/>
            </a:pP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Dando a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los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progenitores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el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protagonismo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propia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formación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que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sean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ellas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/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os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quienes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comenten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sugieran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pregunten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opinen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...</a:t>
            </a:r>
          </a:p>
          <a:p>
            <a:pPr algn="l">
              <a:lnSpc>
                <a:spcPts val="5025"/>
              </a:lnSpc>
            </a:pPr>
            <a:endParaRPr lang="en-US" sz="3180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686696" lvl="1" indent="-343348" algn="l">
              <a:lnSpc>
                <a:spcPts val="5025"/>
              </a:lnSpc>
              <a:buFont typeface="Arial"/>
              <a:buChar char="•"/>
            </a:pP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Combinando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la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exposición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teórica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con la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reflexión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y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el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análisis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metodología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experiencial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basada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el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diálogo</a:t>
            </a:r>
            <a:endParaRPr lang="en-US" sz="3180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5025"/>
              </a:lnSpc>
            </a:pPr>
            <a:endParaRPr lang="en-US" sz="3180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5025"/>
              </a:lnSpc>
            </a:pPr>
            <a:endParaRPr lang="en-US" sz="3180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5025"/>
              </a:lnSpc>
            </a:pPr>
            <a:endParaRPr lang="en-US" sz="3180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5025"/>
              </a:lnSpc>
            </a:pPr>
            <a:endParaRPr lang="en-US" sz="3180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633522" y="8759638"/>
            <a:ext cx="1020956" cy="997325"/>
            <a:chOff x="0" y="0"/>
            <a:chExt cx="4828540" cy="4716780"/>
          </a:xfrm>
        </p:grpSpPr>
        <p:sp>
          <p:nvSpPr>
            <p:cNvPr id="4" name="Freeform 4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2"/>
              <a:stretch>
                <a:fillRect t="-22381" b="-2238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72822" y="1241772"/>
            <a:ext cx="17342356" cy="979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930"/>
              </a:lnSpc>
              <a:spcBef>
                <a:spcPct val="0"/>
              </a:spcBef>
            </a:pPr>
            <a:r>
              <a:rPr lang="en-US" sz="6100" b="1" u="none" strike="noStrike">
                <a:solidFill>
                  <a:srgbClr val="0CC0D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Intervención familiar positiva. Cómo actuar: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55073" y="2910742"/>
            <a:ext cx="16977853" cy="6990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6696" lvl="1" indent="-343348" algn="l">
              <a:lnSpc>
                <a:spcPts val="5025"/>
              </a:lnSpc>
              <a:buFont typeface="Arial"/>
              <a:buChar char="•"/>
            </a:pP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Haciendo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reflexionar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 las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familias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desde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propia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realidad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(sea la que sea)</a:t>
            </a:r>
          </a:p>
          <a:p>
            <a:pPr algn="l">
              <a:lnSpc>
                <a:spcPts val="5025"/>
              </a:lnSpc>
            </a:pPr>
            <a:endParaRPr lang="en-US" sz="3180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686696" lvl="1" indent="-343348" algn="l">
              <a:lnSpc>
                <a:spcPts val="5025"/>
              </a:lnSpc>
              <a:buFont typeface="Arial"/>
              <a:buChar char="•"/>
            </a:pP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Ofreciendo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herramientas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y no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soluciones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</a:t>
            </a:r>
            <a:r>
              <a:rPr lang="en-US" sz="3180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Potenciar</a:t>
            </a:r>
            <a:r>
              <a:rPr lang="en-US" sz="3180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las </a:t>
            </a:r>
            <a:r>
              <a:rPr lang="en-US" sz="3180" b="1" dirty="0" err="1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capacidades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las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familias</a:t>
            </a:r>
            <a:endParaRPr lang="en-US" sz="3180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5025"/>
              </a:lnSpc>
            </a:pPr>
            <a:endParaRPr lang="en-US" sz="3180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686696" lvl="1" indent="-343348" algn="l">
              <a:lnSpc>
                <a:spcPts val="5025"/>
              </a:lnSpc>
              <a:buFont typeface="Arial"/>
              <a:buChar char="•"/>
            </a:pP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Evitando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tratar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 las madres y padres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como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alumnos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/as (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saben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cosas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que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nosotros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no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sabemos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). Estamos al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mismo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nivel</a:t>
            </a:r>
            <a:endParaRPr lang="en-US" sz="3180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5025"/>
              </a:lnSpc>
            </a:pPr>
            <a:endParaRPr lang="en-US" sz="3180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686696" lvl="1" indent="-343348" algn="l">
              <a:lnSpc>
                <a:spcPts val="5025"/>
              </a:lnSpc>
              <a:buFont typeface="Arial"/>
              <a:buChar char="•"/>
            </a:pP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Centrando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los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seminarios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no solo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la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conducta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los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hijos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/as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sino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también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la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conducta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31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los</a:t>
            </a:r>
            <a:r>
              <a:rPr lang="en-US" sz="31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padres/madres</a:t>
            </a:r>
          </a:p>
          <a:p>
            <a:pPr algn="l">
              <a:lnSpc>
                <a:spcPts val="5025"/>
              </a:lnSpc>
            </a:pPr>
            <a:endParaRPr lang="en-US" sz="3180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633522" y="8759638"/>
            <a:ext cx="1020956" cy="997325"/>
            <a:chOff x="0" y="0"/>
            <a:chExt cx="4828540" cy="4716780"/>
          </a:xfrm>
        </p:grpSpPr>
        <p:sp>
          <p:nvSpPr>
            <p:cNvPr id="4" name="Freeform 4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2"/>
              <a:stretch>
                <a:fillRect t="-22381" b="-2238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Freeform 5"/>
          <p:cNvSpPr/>
          <p:nvPr/>
        </p:nvSpPr>
        <p:spPr>
          <a:xfrm rot="-1431925">
            <a:off x="15638802" y="7078589"/>
            <a:ext cx="1885079" cy="782308"/>
          </a:xfrm>
          <a:custGeom>
            <a:avLst/>
            <a:gdLst/>
            <a:ahLst/>
            <a:cxnLst/>
            <a:rect l="l" t="t" r="r" b="b"/>
            <a:pathLst>
              <a:path w="1885079" h="782308">
                <a:moveTo>
                  <a:pt x="0" y="0"/>
                </a:moveTo>
                <a:lnTo>
                  <a:pt x="1885080" y="0"/>
                </a:lnTo>
                <a:lnTo>
                  <a:pt x="1885080" y="782308"/>
                </a:lnTo>
                <a:lnTo>
                  <a:pt x="0" y="7823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472822" y="1241772"/>
            <a:ext cx="17342356" cy="979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930"/>
              </a:lnSpc>
              <a:spcBef>
                <a:spcPct val="0"/>
              </a:spcBef>
            </a:pPr>
            <a:r>
              <a:rPr lang="en-US" sz="6100" b="1" u="none" strike="noStrike">
                <a:solidFill>
                  <a:srgbClr val="0CC0D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Intervención familiar positiva. Cómo actuar: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33346" flipV="1">
            <a:off x="9680679" y="3827058"/>
            <a:ext cx="1184480" cy="491559"/>
          </a:xfrm>
          <a:custGeom>
            <a:avLst/>
            <a:gdLst/>
            <a:ahLst/>
            <a:cxnLst/>
            <a:rect l="l" t="t" r="r" b="b"/>
            <a:pathLst>
              <a:path w="1184480" h="491559">
                <a:moveTo>
                  <a:pt x="0" y="491559"/>
                </a:moveTo>
                <a:lnTo>
                  <a:pt x="1184480" y="491559"/>
                </a:lnTo>
                <a:lnTo>
                  <a:pt x="1184480" y="0"/>
                </a:lnTo>
                <a:lnTo>
                  <a:pt x="0" y="0"/>
                </a:lnTo>
                <a:lnTo>
                  <a:pt x="0" y="49155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028700" y="7152457"/>
            <a:ext cx="8625778" cy="2636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19"/>
              </a:lnSpc>
            </a:pPr>
            <a:endParaRPr dirty="0"/>
          </a:p>
          <a:p>
            <a:pPr algn="l">
              <a:lnSpc>
                <a:spcPts val="4155"/>
              </a:lnSpc>
            </a:pPr>
            <a:r>
              <a:rPr lang="en-US" sz="3378" dirty="0" err="1">
                <a:solidFill>
                  <a:srgbClr val="E43F3F"/>
                </a:solidFill>
                <a:latin typeface="Open Sans"/>
                <a:ea typeface="Open Sans"/>
                <a:cs typeface="Open Sans"/>
                <a:sym typeface="Open Sans"/>
              </a:rPr>
              <a:t>Teoría</a:t>
            </a:r>
            <a:r>
              <a:rPr lang="en-US" sz="3378" dirty="0">
                <a:solidFill>
                  <a:srgbClr val="E43F3F"/>
                </a:solidFill>
                <a:latin typeface="Open Sans"/>
                <a:ea typeface="Open Sans"/>
                <a:cs typeface="Open Sans"/>
                <a:sym typeface="Open Sans"/>
              </a:rPr>
              <a:t> del </a:t>
            </a:r>
            <a:r>
              <a:rPr lang="en-US" sz="3378" dirty="0" err="1">
                <a:solidFill>
                  <a:srgbClr val="E43F3F"/>
                </a:solidFill>
                <a:latin typeface="Open Sans"/>
                <a:ea typeface="Open Sans"/>
                <a:cs typeface="Open Sans"/>
                <a:sym typeface="Open Sans"/>
              </a:rPr>
              <a:t>Aprendizaje</a:t>
            </a:r>
            <a:r>
              <a:rPr lang="en-US" sz="3378" dirty="0">
                <a:solidFill>
                  <a:srgbClr val="E43F3F"/>
                </a:solidFill>
                <a:latin typeface="Open Sans"/>
                <a:ea typeface="Open Sans"/>
                <a:cs typeface="Open Sans"/>
                <a:sym typeface="Open Sans"/>
              </a:rPr>
              <a:t> Social</a:t>
            </a:r>
            <a:r>
              <a:rPr lang="en-US" sz="3378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: Los </a:t>
            </a:r>
            <a:r>
              <a:rPr lang="en-US" sz="3378" dirty="0" err="1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menores</a:t>
            </a:r>
            <a:r>
              <a:rPr lang="en-US" sz="3378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3378" dirty="0" err="1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edad</a:t>
            </a:r>
            <a:r>
              <a:rPr lang="en-US" sz="3378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78" dirty="0" err="1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aprenden</a:t>
            </a:r>
            <a:r>
              <a:rPr lang="en-US" sz="3378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78" dirty="0" err="1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por</a:t>
            </a:r>
            <a:r>
              <a:rPr lang="en-US" sz="3378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78" dirty="0" err="1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imitación</a:t>
            </a:r>
            <a:endParaRPr lang="en-US" sz="3378" dirty="0">
              <a:solidFill>
                <a:srgbClr val="01010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5054"/>
              </a:lnSpc>
            </a:pPr>
            <a:endParaRPr lang="en-US" sz="3378" dirty="0">
              <a:solidFill>
                <a:srgbClr val="01010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819"/>
              </a:lnSpc>
            </a:pPr>
            <a:endParaRPr lang="en-US" sz="3378" dirty="0">
              <a:solidFill>
                <a:srgbClr val="01010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633522" y="8759638"/>
            <a:ext cx="1020956" cy="997325"/>
            <a:chOff x="0" y="0"/>
            <a:chExt cx="4828540" cy="4716780"/>
          </a:xfrm>
        </p:grpSpPr>
        <p:sp>
          <p:nvSpPr>
            <p:cNvPr id="5" name="Freeform 5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4"/>
              <a:stretch>
                <a:fillRect t="-22381" b="-2238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Freeform 6"/>
          <p:cNvSpPr/>
          <p:nvPr/>
        </p:nvSpPr>
        <p:spPr>
          <a:xfrm rot="5400000">
            <a:off x="6866263" y="5684471"/>
            <a:ext cx="7315200" cy="64008"/>
          </a:xfrm>
          <a:custGeom>
            <a:avLst/>
            <a:gdLst/>
            <a:ahLst/>
            <a:cxnLst/>
            <a:rect l="l" t="t" r="r" b="b"/>
            <a:pathLst>
              <a:path w="7315200" h="64008">
                <a:moveTo>
                  <a:pt x="0" y="0"/>
                </a:moveTo>
                <a:lnTo>
                  <a:pt x="7315200" y="0"/>
                </a:lnTo>
                <a:lnTo>
                  <a:pt x="7315200" y="64008"/>
                </a:lnTo>
                <a:lnTo>
                  <a:pt x="0" y="640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TextBox 7"/>
          <p:cNvSpPr txBox="1"/>
          <p:nvPr/>
        </p:nvSpPr>
        <p:spPr>
          <a:xfrm>
            <a:off x="1028700" y="2174311"/>
            <a:ext cx="6628330" cy="4987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82"/>
              </a:lnSpc>
            </a:pPr>
            <a:r>
              <a:rPr lang="en-US" sz="340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Relación del hijo/a con sus progenitores</a:t>
            </a:r>
            <a:r>
              <a:rPr lang="en-US" sz="3400">
                <a:solidFill>
                  <a:srgbClr val="E43F3F"/>
                </a:solidFill>
                <a:latin typeface="Open Sans"/>
                <a:ea typeface="Open Sans"/>
                <a:cs typeface="Open Sans"/>
                <a:sym typeface="Open Sans"/>
              </a:rPr>
              <a:t> (Teoría del Apego)</a:t>
            </a:r>
          </a:p>
          <a:p>
            <a:pPr algn="l">
              <a:lnSpc>
                <a:spcPts val="4182"/>
              </a:lnSpc>
            </a:pPr>
            <a:endParaRPr lang="en-US" sz="3400">
              <a:solidFill>
                <a:srgbClr val="E43F3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6642"/>
              </a:lnSpc>
            </a:pPr>
            <a:r>
              <a:rPr lang="en-US" sz="540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Relación interparental:</a:t>
            </a:r>
          </a:p>
          <a:p>
            <a:pPr algn="l">
              <a:lnSpc>
                <a:spcPts val="5535"/>
              </a:lnSpc>
            </a:pPr>
            <a:endParaRPr lang="en-US" sz="5400">
              <a:solidFill>
                <a:srgbClr val="01010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4182"/>
              </a:lnSpc>
            </a:pPr>
            <a:r>
              <a:rPr lang="en-US" sz="340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Relación de la familia en su cojunto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820109" y="2032326"/>
            <a:ext cx="6439191" cy="7180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18"/>
              </a:lnSpc>
            </a:pPr>
            <a:r>
              <a:rPr lang="en-US" sz="2986" b="1" dirty="0">
                <a:solidFill>
                  <a:srgbClr val="0101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El </a:t>
            </a:r>
            <a:r>
              <a:rPr lang="en-US" sz="2986" b="1" dirty="0" err="1">
                <a:solidFill>
                  <a:srgbClr val="0101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conflicto</a:t>
            </a:r>
            <a:r>
              <a:rPr lang="en-US" sz="2986" b="1" dirty="0">
                <a:solidFill>
                  <a:srgbClr val="0101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familiar es uno de </a:t>
            </a:r>
            <a:r>
              <a:rPr lang="en-US" sz="2986" b="1" dirty="0" err="1">
                <a:solidFill>
                  <a:srgbClr val="0101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los</a:t>
            </a:r>
            <a:r>
              <a:rPr lang="en-US" sz="2986" b="1" dirty="0">
                <a:solidFill>
                  <a:srgbClr val="0101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986" b="1" dirty="0" err="1">
                <a:solidFill>
                  <a:srgbClr val="0101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factores</a:t>
            </a:r>
            <a:r>
              <a:rPr lang="en-US" sz="2986" b="1" dirty="0">
                <a:solidFill>
                  <a:srgbClr val="0101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2986" b="1" dirty="0" err="1">
                <a:solidFill>
                  <a:srgbClr val="0101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riesgo</a:t>
            </a:r>
            <a:r>
              <a:rPr lang="en-US" sz="2986" b="1" dirty="0">
                <a:solidFill>
                  <a:srgbClr val="0101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que </a:t>
            </a:r>
            <a:r>
              <a:rPr lang="en-US" sz="2986" b="1" dirty="0" err="1">
                <a:solidFill>
                  <a:srgbClr val="0101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predice</a:t>
            </a:r>
            <a:r>
              <a:rPr lang="en-US" sz="2986" b="1" dirty="0">
                <a:solidFill>
                  <a:srgbClr val="0101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la </a:t>
            </a:r>
            <a:r>
              <a:rPr lang="en-US" sz="2986" b="1" dirty="0" err="1">
                <a:solidFill>
                  <a:srgbClr val="0101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participación</a:t>
            </a:r>
            <a:r>
              <a:rPr lang="en-US" sz="2986" b="1" dirty="0">
                <a:solidFill>
                  <a:srgbClr val="0101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2986" b="1" dirty="0" err="1">
                <a:solidFill>
                  <a:srgbClr val="0101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los</a:t>
            </a:r>
            <a:r>
              <a:rPr lang="en-US" sz="2986" b="1" dirty="0">
                <a:solidFill>
                  <a:srgbClr val="0101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986" b="1" dirty="0" err="1">
                <a:solidFill>
                  <a:srgbClr val="0101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adolescentes</a:t>
            </a:r>
            <a:r>
              <a:rPr lang="en-US" sz="2986" b="1" dirty="0">
                <a:solidFill>
                  <a:srgbClr val="0101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986" b="1" dirty="0" err="1">
                <a:solidFill>
                  <a:srgbClr val="0101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</a:t>
            </a:r>
            <a:r>
              <a:rPr lang="en-US" sz="2986" b="1" dirty="0">
                <a:solidFill>
                  <a:srgbClr val="0101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986" b="1" dirty="0" err="1">
                <a:solidFill>
                  <a:srgbClr val="0101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conductas</a:t>
            </a:r>
            <a:r>
              <a:rPr lang="en-US" sz="2986" b="1" dirty="0">
                <a:solidFill>
                  <a:srgbClr val="0101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986" b="1" dirty="0" err="1">
                <a:solidFill>
                  <a:srgbClr val="01010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antisociales</a:t>
            </a:r>
            <a:endParaRPr lang="en-US" sz="2986" b="1" dirty="0">
              <a:solidFill>
                <a:srgbClr val="01010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just">
              <a:lnSpc>
                <a:spcPts val="4718"/>
              </a:lnSpc>
            </a:pPr>
            <a:r>
              <a:rPr lang="en-US" sz="2986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Ante </a:t>
            </a:r>
            <a:r>
              <a:rPr lang="en-US" sz="2986" dirty="0" err="1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el</a:t>
            </a:r>
            <a:r>
              <a:rPr lang="en-US" sz="2986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986" dirty="0" err="1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conflicto</a:t>
            </a:r>
            <a:r>
              <a:rPr lang="en-US" sz="2986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986" dirty="0" err="1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destructivo</a:t>
            </a:r>
            <a:r>
              <a:rPr lang="en-US" sz="2986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986" dirty="0" err="1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los</a:t>
            </a:r>
            <a:r>
              <a:rPr lang="en-US" sz="2986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986" dirty="0" err="1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niños</a:t>
            </a:r>
            <a:r>
              <a:rPr lang="en-US" sz="2986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/as y </a:t>
            </a:r>
            <a:r>
              <a:rPr lang="en-US" sz="2986" dirty="0" err="1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adolescentes</a:t>
            </a:r>
            <a:r>
              <a:rPr lang="en-US" sz="2986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986" dirty="0" err="1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actúan</a:t>
            </a:r>
            <a:r>
              <a:rPr lang="en-US" sz="2986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 con </a:t>
            </a:r>
            <a:r>
              <a:rPr lang="en-US" sz="2986" dirty="0" err="1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estrés</a:t>
            </a:r>
            <a:r>
              <a:rPr lang="en-US" sz="2986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986" dirty="0" err="1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miedo</a:t>
            </a:r>
            <a:r>
              <a:rPr lang="en-US" sz="2986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986" dirty="0" err="1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preocupación</a:t>
            </a:r>
            <a:r>
              <a:rPr lang="en-US" sz="2986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US" sz="2986" dirty="0" err="1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inseguridad</a:t>
            </a:r>
            <a:r>
              <a:rPr lang="en-US" sz="2986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. Se </a:t>
            </a:r>
            <a:r>
              <a:rPr lang="en-US" sz="2986" dirty="0" err="1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sienten</a:t>
            </a:r>
            <a:r>
              <a:rPr lang="en-US" sz="2986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986" dirty="0" err="1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amenazados</a:t>
            </a:r>
            <a:r>
              <a:rPr lang="en-US" sz="2986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 y </a:t>
            </a:r>
            <a:r>
              <a:rPr lang="en-US" sz="2986" dirty="0" err="1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alerta</a:t>
            </a:r>
            <a:r>
              <a:rPr lang="en-US" sz="2986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  <a:p>
            <a:pPr marL="0" lvl="1" indent="0" algn="just">
              <a:lnSpc>
                <a:spcPts val="4718"/>
              </a:lnSpc>
            </a:pPr>
            <a:r>
              <a:rPr lang="en-US" sz="2986" dirty="0" err="1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Señales</a:t>
            </a:r>
            <a:r>
              <a:rPr lang="en-US" sz="2986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: se </a:t>
            </a:r>
            <a:r>
              <a:rPr lang="en-US" sz="2986" dirty="0" err="1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mueve</a:t>
            </a:r>
            <a:r>
              <a:rPr lang="en-US" sz="2986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986" dirty="0" err="1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angustiago</a:t>
            </a:r>
            <a:r>
              <a:rPr lang="en-US" sz="2986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/a, </a:t>
            </a:r>
            <a:r>
              <a:rPr lang="en-US" sz="2986" dirty="0" err="1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grita</a:t>
            </a:r>
            <a:r>
              <a:rPr lang="en-US" sz="2986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986" dirty="0" err="1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postura</a:t>
            </a:r>
            <a:r>
              <a:rPr lang="en-US" sz="2986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986" dirty="0" err="1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dominante</a:t>
            </a:r>
            <a:r>
              <a:rPr lang="en-US" sz="2986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986" dirty="0" err="1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miradas</a:t>
            </a:r>
            <a:r>
              <a:rPr lang="en-US" sz="2986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986" dirty="0" err="1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desafiantes</a:t>
            </a:r>
            <a:r>
              <a:rPr lang="en-US" sz="2986" dirty="0">
                <a:solidFill>
                  <a:srgbClr val="01010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23697" y="1050654"/>
            <a:ext cx="13537744" cy="979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930"/>
              </a:lnSpc>
              <a:spcBef>
                <a:spcPct val="0"/>
              </a:spcBef>
            </a:pPr>
            <a:r>
              <a:rPr lang="en-US" sz="6100" b="1" u="none" strike="noStrike">
                <a:solidFill>
                  <a:srgbClr val="0CC0D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Teoría de la Seguridad Emocional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669032" y="3429400"/>
            <a:ext cx="4558585" cy="2399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0809" lvl="1" indent="-280405" algn="l">
              <a:lnSpc>
                <a:spcPts val="3194"/>
              </a:lnSpc>
              <a:buAutoNum type="arabicPeriod"/>
            </a:pPr>
            <a:r>
              <a:rPr lang="en-US" sz="2597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Conflicto</a:t>
            </a:r>
            <a:r>
              <a:rPr lang="en-US" sz="259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7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constructivo</a:t>
            </a:r>
            <a:endParaRPr lang="en-US" sz="2597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560809" lvl="1" indent="-280405" algn="l">
              <a:lnSpc>
                <a:spcPts val="3194"/>
              </a:lnSpc>
              <a:buAutoNum type="arabicPeriod"/>
            </a:pPr>
            <a:r>
              <a:rPr lang="en-US" sz="2597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Conflicto</a:t>
            </a:r>
            <a:r>
              <a:rPr lang="en-US" sz="259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7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destructivo</a:t>
            </a:r>
            <a:r>
              <a:rPr lang="en-US" sz="259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lang="en-US" sz="2597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Afecto</a:t>
            </a:r>
            <a:r>
              <a:rPr lang="en-US" sz="259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7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negativo</a:t>
            </a:r>
            <a:r>
              <a:rPr lang="en-US" sz="259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; </a:t>
            </a:r>
            <a:r>
              <a:rPr lang="en-US" sz="2597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tono</a:t>
            </a:r>
            <a:r>
              <a:rPr lang="en-US" sz="259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2597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voz</a:t>
            </a:r>
            <a:r>
              <a:rPr lang="en-US" sz="259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7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elevado</a:t>
            </a:r>
            <a:r>
              <a:rPr lang="en-US" sz="259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; </a:t>
            </a:r>
            <a:r>
              <a:rPr lang="en-US" sz="2597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amenazas</a:t>
            </a:r>
            <a:r>
              <a:rPr lang="en-US" sz="259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; </a:t>
            </a:r>
            <a:r>
              <a:rPr lang="en-US" sz="2597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descalificaciones</a:t>
            </a:r>
            <a:r>
              <a:rPr lang="en-US" sz="259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...</a:t>
            </a:r>
          </a:p>
          <a:p>
            <a:pPr marL="560809" lvl="1" indent="-280405" algn="l">
              <a:lnSpc>
                <a:spcPts val="3194"/>
              </a:lnSpc>
              <a:buAutoNum type="arabicPeriod"/>
            </a:pPr>
            <a:r>
              <a:rPr lang="en-US" sz="2597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Conflicto</a:t>
            </a:r>
            <a:r>
              <a:rPr lang="en-US" sz="259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7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259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7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suspenso</a:t>
            </a:r>
            <a:endParaRPr lang="en-US" sz="2597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90041" y="2540173"/>
            <a:ext cx="4675987" cy="5134366"/>
            <a:chOff x="0" y="0"/>
            <a:chExt cx="797593" cy="8757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97593" cy="875779"/>
            </a:xfrm>
            <a:custGeom>
              <a:avLst/>
              <a:gdLst/>
              <a:ahLst/>
              <a:cxnLst/>
              <a:rect l="l" t="t" r="r" b="b"/>
              <a:pathLst>
                <a:path w="797593" h="875779">
                  <a:moveTo>
                    <a:pt x="0" y="0"/>
                  </a:moveTo>
                  <a:lnTo>
                    <a:pt x="797593" y="0"/>
                  </a:lnTo>
                  <a:lnTo>
                    <a:pt x="797593" y="875779"/>
                  </a:lnTo>
                  <a:lnTo>
                    <a:pt x="0" y="875779"/>
                  </a:lnTo>
                  <a:close/>
                </a:path>
              </a:pathLst>
            </a:custGeom>
            <a:blipFill>
              <a:blip r:embed="rId2"/>
              <a:stretch>
                <a:fillRect t="-15031" b="-1503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8127392"/>
            <a:ext cx="18288000" cy="2159608"/>
            <a:chOff x="0" y="0"/>
            <a:chExt cx="3119421" cy="36836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19421" cy="368369"/>
            </a:xfrm>
            <a:custGeom>
              <a:avLst/>
              <a:gdLst/>
              <a:ahLst/>
              <a:cxnLst/>
              <a:rect l="l" t="t" r="r" b="b"/>
              <a:pathLst>
                <a:path w="3119421" h="368369">
                  <a:moveTo>
                    <a:pt x="0" y="0"/>
                  </a:moveTo>
                  <a:lnTo>
                    <a:pt x="3119421" y="0"/>
                  </a:lnTo>
                  <a:lnTo>
                    <a:pt x="3119421" y="368369"/>
                  </a:lnTo>
                  <a:lnTo>
                    <a:pt x="0" y="368369"/>
                  </a:lnTo>
                  <a:close/>
                </a:path>
              </a:pathLst>
            </a:custGeom>
            <a:solidFill>
              <a:srgbClr val="5CE1E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90041" y="0"/>
            <a:ext cx="4675987" cy="1919926"/>
            <a:chOff x="0" y="0"/>
            <a:chExt cx="797593" cy="3274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97593" cy="327486"/>
            </a:xfrm>
            <a:custGeom>
              <a:avLst/>
              <a:gdLst/>
              <a:ahLst/>
              <a:cxnLst/>
              <a:rect l="l" t="t" r="r" b="b"/>
              <a:pathLst>
                <a:path w="797593" h="327486">
                  <a:moveTo>
                    <a:pt x="0" y="0"/>
                  </a:moveTo>
                  <a:lnTo>
                    <a:pt x="797593" y="0"/>
                  </a:lnTo>
                  <a:lnTo>
                    <a:pt x="797593" y="327486"/>
                  </a:lnTo>
                  <a:lnTo>
                    <a:pt x="0" y="327486"/>
                  </a:lnTo>
                  <a:close/>
                </a:path>
              </a:pathLst>
            </a:custGeom>
            <a:solidFill>
              <a:srgbClr val="62E5F7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450595" y="2397298"/>
            <a:ext cx="7693405" cy="4640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6161"/>
              </a:lnSpc>
            </a:pPr>
            <a:r>
              <a:rPr lang="en-US" sz="3899">
                <a:solidFill>
                  <a:srgbClr val="004AAD"/>
                </a:solidFill>
                <a:latin typeface="Open Sans"/>
                <a:ea typeface="Open Sans"/>
                <a:cs typeface="Open Sans"/>
                <a:sym typeface="Open Sans"/>
              </a:rPr>
              <a:t>Enseñar a los progenitores y docentes el efecto que su conducta en general, y el conficto en particular, tiene sobre los niños, niñas y adolescentes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633522" y="8759638"/>
            <a:ext cx="1020956" cy="997325"/>
            <a:chOff x="0" y="0"/>
            <a:chExt cx="4828540" cy="4716780"/>
          </a:xfrm>
        </p:grpSpPr>
        <p:sp>
          <p:nvSpPr>
            <p:cNvPr id="10" name="Freeform 10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3"/>
              <a:stretch>
                <a:fillRect t="-22381" b="-2238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90041" y="2540173"/>
            <a:ext cx="4675987" cy="5134366"/>
            <a:chOff x="0" y="0"/>
            <a:chExt cx="797593" cy="8757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97593" cy="875779"/>
            </a:xfrm>
            <a:custGeom>
              <a:avLst/>
              <a:gdLst/>
              <a:ahLst/>
              <a:cxnLst/>
              <a:rect l="l" t="t" r="r" b="b"/>
              <a:pathLst>
                <a:path w="797593" h="875779">
                  <a:moveTo>
                    <a:pt x="0" y="0"/>
                  </a:moveTo>
                  <a:lnTo>
                    <a:pt x="797593" y="0"/>
                  </a:lnTo>
                  <a:lnTo>
                    <a:pt x="797593" y="875779"/>
                  </a:lnTo>
                  <a:lnTo>
                    <a:pt x="0" y="875779"/>
                  </a:lnTo>
                  <a:close/>
                </a:path>
              </a:pathLst>
            </a:custGeom>
            <a:blipFill>
              <a:blip r:embed="rId2"/>
              <a:stretch>
                <a:fillRect t="-15031" b="-1503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135938"/>
            <a:ext cx="18288000" cy="1151062"/>
            <a:chOff x="0" y="0"/>
            <a:chExt cx="3119421" cy="1963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19421" cy="196339"/>
            </a:xfrm>
            <a:custGeom>
              <a:avLst/>
              <a:gdLst/>
              <a:ahLst/>
              <a:cxnLst/>
              <a:rect l="l" t="t" r="r" b="b"/>
              <a:pathLst>
                <a:path w="3119421" h="196339">
                  <a:moveTo>
                    <a:pt x="0" y="0"/>
                  </a:moveTo>
                  <a:lnTo>
                    <a:pt x="3119421" y="0"/>
                  </a:lnTo>
                  <a:lnTo>
                    <a:pt x="3119421" y="196339"/>
                  </a:lnTo>
                  <a:lnTo>
                    <a:pt x="0" y="196339"/>
                  </a:lnTo>
                  <a:close/>
                </a:path>
              </a:pathLst>
            </a:custGeom>
            <a:solidFill>
              <a:srgbClr val="5CE1E6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90041" y="-2779104"/>
            <a:ext cx="4675987" cy="4895931"/>
            <a:chOff x="0" y="0"/>
            <a:chExt cx="797593" cy="8351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97593" cy="835109"/>
            </a:xfrm>
            <a:custGeom>
              <a:avLst/>
              <a:gdLst/>
              <a:ahLst/>
              <a:cxnLst/>
              <a:rect l="l" t="t" r="r" b="b"/>
              <a:pathLst>
                <a:path w="797593" h="835109">
                  <a:moveTo>
                    <a:pt x="0" y="0"/>
                  </a:moveTo>
                  <a:lnTo>
                    <a:pt x="797593" y="0"/>
                  </a:lnTo>
                  <a:lnTo>
                    <a:pt x="797593" y="835109"/>
                  </a:lnTo>
                  <a:lnTo>
                    <a:pt x="0" y="835109"/>
                  </a:lnTo>
                  <a:close/>
                </a:path>
              </a:pathLst>
            </a:custGeom>
            <a:solidFill>
              <a:srgbClr val="62E5F7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95574" y="1137023"/>
            <a:ext cx="4819537" cy="979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930"/>
              </a:lnSpc>
              <a:spcBef>
                <a:spcPct val="0"/>
              </a:spcBef>
            </a:pPr>
            <a:r>
              <a:rPr lang="en-US" sz="6100" b="1" u="none" strike="noStrike">
                <a:solidFill>
                  <a:srgbClr val="0CC0D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Debate: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2820483"/>
            <a:ext cx="7693405" cy="593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72"/>
              </a:lnSpc>
            </a:pPr>
            <a:r>
              <a:rPr lang="en-US" sz="3400">
                <a:solidFill>
                  <a:srgbClr val="004AAD"/>
                </a:solidFill>
                <a:latin typeface="Open Sans"/>
                <a:ea typeface="Open Sans"/>
                <a:cs typeface="Open Sans"/>
                <a:sym typeface="Open Sans"/>
              </a:rPr>
              <a:t>¿Tenemos estos factores en cuenta  antes de aplicar las medidas correctoras?</a:t>
            </a:r>
          </a:p>
          <a:p>
            <a:pPr algn="l">
              <a:lnSpc>
                <a:spcPts val="5372"/>
              </a:lnSpc>
            </a:pPr>
            <a:r>
              <a:rPr lang="en-US" sz="3400">
                <a:solidFill>
                  <a:srgbClr val="004AAD"/>
                </a:solidFill>
                <a:latin typeface="Open Sans"/>
                <a:ea typeface="Open Sans"/>
                <a:cs typeface="Open Sans"/>
                <a:sym typeface="Open Sans"/>
              </a:rPr>
              <a:t>¿Los niños/as violentos son culpables o víctimas de unas determinadas circunstancias familiares?</a:t>
            </a:r>
          </a:p>
          <a:p>
            <a:pPr marL="0" lvl="1" indent="0" algn="l">
              <a:lnSpc>
                <a:spcPts val="5372"/>
              </a:lnSpc>
            </a:pPr>
            <a:endParaRPr lang="en-US" sz="3400">
              <a:solidFill>
                <a:srgbClr val="004AA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4898"/>
              </a:lnSpc>
            </a:pPr>
            <a:endParaRPr lang="en-US" sz="3400">
              <a:solidFill>
                <a:srgbClr val="004AA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4898"/>
              </a:lnSpc>
            </a:pPr>
            <a:endParaRPr lang="en-US" sz="3400">
              <a:solidFill>
                <a:srgbClr val="004AA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8518224" y="1487218"/>
            <a:ext cx="3543634" cy="2105911"/>
          </a:xfrm>
          <a:custGeom>
            <a:avLst/>
            <a:gdLst/>
            <a:ahLst/>
            <a:cxnLst/>
            <a:rect l="l" t="t" r="r" b="b"/>
            <a:pathLst>
              <a:path w="3543634" h="2105911">
                <a:moveTo>
                  <a:pt x="0" y="0"/>
                </a:moveTo>
                <a:lnTo>
                  <a:pt x="3543634" y="0"/>
                </a:lnTo>
                <a:lnTo>
                  <a:pt x="3543634" y="2105911"/>
                </a:lnTo>
                <a:lnTo>
                  <a:pt x="0" y="21059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37937" b="-95392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11" name="Group 11"/>
          <p:cNvGrpSpPr/>
          <p:nvPr/>
        </p:nvGrpSpPr>
        <p:grpSpPr>
          <a:xfrm>
            <a:off x="8633522" y="8759638"/>
            <a:ext cx="1020956" cy="997325"/>
            <a:chOff x="0" y="0"/>
            <a:chExt cx="4828540" cy="4716780"/>
          </a:xfrm>
        </p:grpSpPr>
        <p:sp>
          <p:nvSpPr>
            <p:cNvPr id="12" name="Freeform 12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5"/>
              <a:stretch>
                <a:fillRect t="-22381" b="-2238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95574" y="7566219"/>
            <a:ext cx="16896852" cy="1160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40"/>
              </a:lnSpc>
            </a:pPr>
            <a:r>
              <a:rPr lang="en-US" sz="3000" b="1" dirty="0">
                <a:solidFill>
                  <a:srgbClr val="E43F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LAS MEDIDAS CORRECTORAS TIENEN QUE ESTAR PENSADAS PARA EL BIENESTAR DE LOS Y LAS MENORES DE EDAD Y NO SOLO DE LOS EQUIPOS DIRECTIVOS Y DOCENTES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840143"/>
            <a:ext cx="16230600" cy="6473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15"/>
              </a:lnSpc>
            </a:pPr>
            <a:endParaRPr dirty="0"/>
          </a:p>
          <a:p>
            <a:pPr algn="l">
              <a:lnSpc>
                <a:spcPts val="5815"/>
              </a:lnSpc>
            </a:pPr>
            <a:endParaRPr dirty="0"/>
          </a:p>
          <a:p>
            <a:pPr marL="794644" lvl="1" indent="-397322" algn="l">
              <a:lnSpc>
                <a:spcPts val="5815"/>
              </a:lnSpc>
              <a:buFont typeface="Arial"/>
              <a:buChar char="•"/>
            </a:pPr>
            <a:r>
              <a:rPr lang="en-US" sz="36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Invitando</a:t>
            </a:r>
            <a:r>
              <a:rPr lang="en-US" sz="36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 </a:t>
            </a:r>
            <a:r>
              <a:rPr lang="en-US" sz="36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los</a:t>
            </a:r>
            <a:r>
              <a:rPr lang="en-US" sz="36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profesores</a:t>
            </a:r>
            <a:r>
              <a:rPr lang="en-US" sz="36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y </a:t>
            </a:r>
            <a:r>
              <a:rPr lang="en-US" sz="36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profesoras</a:t>
            </a:r>
            <a:r>
              <a:rPr lang="en-US" sz="36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 las </a:t>
            </a:r>
            <a:r>
              <a:rPr lang="en-US" sz="36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sesiones</a:t>
            </a:r>
            <a:r>
              <a:rPr lang="en-US" sz="36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36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formación</a:t>
            </a:r>
            <a:r>
              <a:rPr lang="en-US" sz="36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destinadas</a:t>
            </a:r>
            <a:r>
              <a:rPr lang="en-US" sz="36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 las </a:t>
            </a:r>
            <a:r>
              <a:rPr lang="en-US" sz="36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familias</a:t>
            </a:r>
            <a:r>
              <a:rPr lang="en-US" sz="36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(a </a:t>
            </a:r>
            <a:r>
              <a:rPr lang="en-US" sz="36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veces</a:t>
            </a:r>
            <a:r>
              <a:rPr lang="en-US" sz="36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somos</a:t>
            </a:r>
            <a:r>
              <a:rPr lang="en-US" sz="36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los</a:t>
            </a:r>
            <a:r>
              <a:rPr lang="en-US" sz="36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menos</a:t>
            </a:r>
            <a:r>
              <a:rPr lang="en-US" sz="36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formados</a:t>
            </a:r>
            <a:r>
              <a:rPr lang="en-US" sz="36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</a:t>
            </a:r>
            <a:r>
              <a:rPr lang="en-US" sz="36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los</a:t>
            </a:r>
            <a:r>
              <a:rPr lang="en-US" sz="36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temas</a:t>
            </a:r>
            <a:r>
              <a:rPr lang="en-US" sz="36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que se </a:t>
            </a:r>
            <a:r>
              <a:rPr lang="en-US" sz="36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tratan</a:t>
            </a:r>
            <a:r>
              <a:rPr lang="en-US" sz="36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). </a:t>
            </a:r>
            <a:r>
              <a:rPr lang="en-US" sz="36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Trabajar</a:t>
            </a:r>
            <a:r>
              <a:rPr lang="en-US" sz="36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juntos</a:t>
            </a:r>
            <a:r>
              <a:rPr lang="en-US" sz="36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/as </a:t>
            </a:r>
            <a:r>
              <a:rPr lang="en-US" sz="36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contribuye</a:t>
            </a:r>
            <a:r>
              <a:rPr lang="en-US" sz="36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al </a:t>
            </a:r>
            <a:r>
              <a:rPr lang="en-US" sz="36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éxito</a:t>
            </a:r>
            <a:r>
              <a:rPr lang="en-US" sz="36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</a:t>
            </a:r>
          </a:p>
          <a:p>
            <a:pPr algn="l">
              <a:lnSpc>
                <a:spcPts val="5815"/>
              </a:lnSpc>
            </a:pPr>
            <a:endParaRPr lang="en-US" sz="3680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794644" lvl="1" indent="-397322" algn="l">
              <a:lnSpc>
                <a:spcPts val="5815"/>
              </a:lnSpc>
              <a:buFont typeface="Arial"/>
              <a:buChar char="•"/>
            </a:pPr>
            <a:r>
              <a:rPr lang="en-US" sz="36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Tratando</a:t>
            </a:r>
            <a:r>
              <a:rPr lang="en-US" sz="36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que </a:t>
            </a:r>
            <a:r>
              <a:rPr lang="en-US" sz="36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el</a:t>
            </a:r>
            <a:r>
              <a:rPr lang="en-US" sz="36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/la </a:t>
            </a:r>
            <a:r>
              <a:rPr lang="en-US" sz="36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formador</a:t>
            </a:r>
            <a:r>
              <a:rPr lang="en-US" sz="36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/a sea </a:t>
            </a:r>
            <a:r>
              <a:rPr lang="en-US" sz="36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siempre</a:t>
            </a:r>
            <a:r>
              <a:rPr lang="en-US" sz="36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el</a:t>
            </a:r>
            <a:r>
              <a:rPr lang="en-US" sz="36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680" b="1" dirty="0" err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mismo</a:t>
            </a:r>
            <a:r>
              <a:rPr lang="en-US" sz="3680" b="1" dirty="0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/a</a:t>
            </a:r>
          </a:p>
          <a:p>
            <a:pPr algn="l">
              <a:lnSpc>
                <a:spcPts val="5025"/>
              </a:lnSpc>
            </a:pPr>
            <a:endParaRPr lang="en-US" sz="3680" b="1" dirty="0">
              <a:solidFill>
                <a:srgbClr val="004AA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633522" y="8759638"/>
            <a:ext cx="1020956" cy="997325"/>
            <a:chOff x="0" y="0"/>
            <a:chExt cx="4828540" cy="4716780"/>
          </a:xfrm>
        </p:grpSpPr>
        <p:sp>
          <p:nvSpPr>
            <p:cNvPr id="4" name="Freeform 4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80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10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40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0" y="4281170"/>
                    <a:pt x="4535170" y="4335780"/>
                    <a:pt x="4491990" y="4382770"/>
                  </a:cubicBezTo>
                  <a:cubicBezTo>
                    <a:pt x="4453890" y="4424680"/>
                    <a:pt x="4411980" y="4466590"/>
                    <a:pt x="4345940" y="4467860"/>
                  </a:cubicBezTo>
                  <a:cubicBezTo>
                    <a:pt x="4330700" y="4467860"/>
                    <a:pt x="4316730" y="4483100"/>
                    <a:pt x="4301490" y="4490720"/>
                  </a:cubicBezTo>
                  <a:cubicBezTo>
                    <a:pt x="4236720" y="4518660"/>
                    <a:pt x="4169410" y="4542790"/>
                    <a:pt x="4105910" y="4573270"/>
                  </a:cubicBezTo>
                  <a:cubicBezTo>
                    <a:pt x="3989070" y="4629150"/>
                    <a:pt x="3863340" y="4638040"/>
                    <a:pt x="3737610" y="4643120"/>
                  </a:cubicBezTo>
                  <a:cubicBezTo>
                    <a:pt x="3689350" y="4645660"/>
                    <a:pt x="3639820" y="4641850"/>
                    <a:pt x="3591560" y="4645660"/>
                  </a:cubicBezTo>
                  <a:cubicBezTo>
                    <a:pt x="3567430" y="4646930"/>
                    <a:pt x="3544570" y="4658360"/>
                    <a:pt x="3521710" y="4663440"/>
                  </a:cubicBezTo>
                  <a:cubicBezTo>
                    <a:pt x="3511550" y="4665980"/>
                    <a:pt x="3501390" y="4664710"/>
                    <a:pt x="3489960" y="4665980"/>
                  </a:cubicBezTo>
                  <a:cubicBezTo>
                    <a:pt x="3474720" y="4667250"/>
                    <a:pt x="3459480" y="4671060"/>
                    <a:pt x="3444240" y="4669790"/>
                  </a:cubicBezTo>
                  <a:cubicBezTo>
                    <a:pt x="3429000" y="4667250"/>
                    <a:pt x="3418840" y="4662170"/>
                    <a:pt x="3416300" y="4662170"/>
                  </a:cubicBezTo>
                  <a:close/>
                </a:path>
              </a:pathLst>
            </a:custGeom>
            <a:blipFill>
              <a:blip r:embed="rId2"/>
              <a:stretch>
                <a:fillRect t="-22381" b="-2238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72822" y="1241772"/>
            <a:ext cx="17342356" cy="979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930"/>
              </a:lnSpc>
              <a:spcBef>
                <a:spcPct val="0"/>
              </a:spcBef>
            </a:pPr>
            <a:r>
              <a:rPr lang="en-US" sz="6100" b="1" u="none" strike="noStrike">
                <a:solidFill>
                  <a:srgbClr val="0CC0D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Intervención familiar positiva. Cómo actuar: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3668" y="0"/>
            <a:ext cx="17911863" cy="3835718"/>
          </a:xfrm>
          <a:custGeom>
            <a:avLst/>
            <a:gdLst/>
            <a:ahLst/>
            <a:cxnLst/>
            <a:rect l="l" t="t" r="r" b="b"/>
            <a:pathLst>
              <a:path w="17911863" h="3835718">
                <a:moveTo>
                  <a:pt x="0" y="0"/>
                </a:moveTo>
                <a:lnTo>
                  <a:pt x="17911863" y="0"/>
                </a:lnTo>
                <a:lnTo>
                  <a:pt x="17911863" y="3835718"/>
                </a:lnTo>
                <a:lnTo>
                  <a:pt x="0" y="38357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39561" r="-44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342767" y="515018"/>
            <a:ext cx="3527926" cy="3360801"/>
          </a:xfrm>
          <a:custGeom>
            <a:avLst/>
            <a:gdLst/>
            <a:ahLst/>
            <a:cxnLst/>
            <a:rect l="l" t="t" r="r" b="b"/>
            <a:pathLst>
              <a:path w="3527926" h="3360801">
                <a:moveTo>
                  <a:pt x="0" y="0"/>
                </a:moveTo>
                <a:lnTo>
                  <a:pt x="3527926" y="0"/>
                </a:lnTo>
                <a:lnTo>
                  <a:pt x="3527926" y="3360801"/>
                </a:lnTo>
                <a:lnTo>
                  <a:pt x="0" y="33608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647" t="-30608" r="-5647" b="-34516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5808457" y="4864799"/>
            <a:ext cx="7389560" cy="566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45"/>
              </a:lnSpc>
              <a:spcBef>
                <a:spcPct val="0"/>
              </a:spcBef>
            </a:pPr>
            <a:r>
              <a:rPr lang="en-US" sz="3799">
                <a:solidFill>
                  <a:srgbClr val="004AAD"/>
                </a:solidFill>
                <a:latin typeface="Open Sans"/>
                <a:ea typeface="Open Sans"/>
                <a:cs typeface="Open Sans"/>
                <a:sym typeface="Open Sans"/>
              </a:rPr>
              <a:t>aifapasociación@gmail.com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543403" y="7243086"/>
            <a:ext cx="8434707" cy="566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45"/>
              </a:lnSpc>
              <a:spcBef>
                <a:spcPct val="0"/>
              </a:spcBef>
            </a:pPr>
            <a:r>
              <a:rPr lang="en-US" sz="3799">
                <a:solidFill>
                  <a:srgbClr val="004AAD"/>
                </a:solidFill>
                <a:latin typeface="Open Sans"/>
                <a:ea typeface="Open Sans"/>
                <a:cs typeface="Open Sans"/>
                <a:sym typeface="Open Sans"/>
              </a:rPr>
              <a:t>aifapapasociacion.wordpress.com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49018" y="4022598"/>
            <a:ext cx="3389963" cy="66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64"/>
              </a:lnSpc>
              <a:spcBef>
                <a:spcPct val="0"/>
              </a:spcBef>
            </a:pPr>
            <a:r>
              <a:rPr lang="en-US" sz="4499" b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Correo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808256" y="6036607"/>
            <a:ext cx="3389963" cy="66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64"/>
              </a:lnSpc>
              <a:spcBef>
                <a:spcPct val="0"/>
              </a:spcBef>
            </a:pPr>
            <a:r>
              <a:rPr lang="en-US" sz="4499" b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Sitio Web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808457" y="1438658"/>
            <a:ext cx="11810080" cy="1437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27"/>
              </a:lnSpc>
              <a:spcBef>
                <a:spcPct val="0"/>
              </a:spcBef>
            </a:pPr>
            <a:r>
              <a:rPr lang="en-US" sz="4162" b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Asociación para la investigación y la formación en intervención familiar positiva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786574" y="8336598"/>
            <a:ext cx="3389963" cy="66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64"/>
              </a:lnSpc>
              <a:spcBef>
                <a:spcPct val="0"/>
              </a:spcBef>
            </a:pPr>
            <a:r>
              <a:rPr lang="en-US" sz="4499" b="1">
                <a:solidFill>
                  <a:srgbClr val="004AA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Saber más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665306" y="8934767"/>
            <a:ext cx="363249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u="sng">
                <a:solidFill>
                  <a:srgbClr val="004AAD"/>
                </a:solidFill>
                <a:latin typeface="Open Sans"/>
                <a:ea typeface="Open Sans"/>
                <a:cs typeface="Open Sans"/>
                <a:sym typeface="Open Sans"/>
                <a:hlinkClick r:id="rId5" tooltip="https://www.canva.com/design/DAGlwlzaRpI/uCXmBYyz0IvrIxYzHO5O2Q/view?utm_content=DAGlwlzaRpI&amp;utm_campaign=designshare&amp;utm_medium=link2&amp;utm_source=uniquelinks&amp;utlId=h56c3e11e43"/>
              </a:rPr>
              <a:t>Enlaces de </a:t>
            </a:r>
            <a:r>
              <a:rPr lang="en-US" sz="3399" u="sng" dirty="0" err="1">
                <a:solidFill>
                  <a:srgbClr val="004AAD"/>
                </a:solidFill>
                <a:latin typeface="Open Sans"/>
                <a:ea typeface="Open Sans"/>
                <a:cs typeface="Open Sans"/>
                <a:sym typeface="Open Sans"/>
                <a:hlinkClick r:id="rId5" tooltip="https://www.canva.com/design/DAGlwlzaRpI/uCXmBYyz0IvrIxYzHO5O2Q/view?utm_content=DAGlwlzaRpI&amp;utm_campaign=designshare&amp;utm_medium=link2&amp;utm_source=uniquelinks&amp;utlId=h56c3e11e43"/>
              </a:rPr>
              <a:t>interés</a:t>
            </a:r>
            <a:endParaRPr lang="en-US" sz="3399" u="sng" dirty="0">
              <a:solidFill>
                <a:srgbClr val="004AAD"/>
              </a:solidFill>
              <a:latin typeface="Open Sans"/>
              <a:ea typeface="Open Sans"/>
              <a:cs typeface="Open Sans"/>
              <a:sym typeface="Open Sans"/>
              <a:hlinkClick r:id="rId5" tooltip="https://www.canva.com/design/DAGlwlzaRpI/uCXmBYyz0IvrIxYzHO5O2Q/view?utm_content=DAGlwlzaRpI&amp;utm_campaign=designshare&amp;utm_medium=link2&amp;utm_source=uniquelinks&amp;utlId=h56c3e11e43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1095</Words>
  <Application>Microsoft Office PowerPoint</Application>
  <PresentationFormat>Personalizado</PresentationFormat>
  <Paragraphs>107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Calibri</vt:lpstr>
      <vt:lpstr>Open Sans Bold</vt:lpstr>
      <vt:lpstr>Open Sans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Plan Director 2025</dc:title>
  <dc:creator>Anxo Barros</dc:creator>
  <cp:lastModifiedBy>Verónica Sánchez Suárez</cp:lastModifiedBy>
  <cp:revision>7</cp:revision>
  <dcterms:created xsi:type="dcterms:W3CDTF">2006-08-16T00:00:00Z</dcterms:created>
  <dcterms:modified xsi:type="dcterms:W3CDTF">2025-04-28T10:19:47Z</dcterms:modified>
  <dc:identifier>DAGlpyzPGEo</dc:identifier>
</cp:coreProperties>
</file>